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2"/>
    <p:sldMasterId id="2147483653" r:id="rId3"/>
    <p:sldMasterId id="2147483655" r:id="rId4"/>
    <p:sldMasterId id="2147483657" r:id="rId5"/>
    <p:sldMasterId id="2147483659" r:id="rId6"/>
  </p:sldMasterIdLst>
  <p:notesMasterIdLst>
    <p:notesMasterId r:id="rId13"/>
  </p:notesMasterIdLst>
  <p:handoutMasterIdLst>
    <p:handoutMasterId r:id="rId14"/>
  </p:handoutMasterIdLst>
  <p:sldIdLst>
    <p:sldId id="284" r:id="rId7"/>
    <p:sldId id="280" r:id="rId8"/>
    <p:sldId id="297" r:id="rId9"/>
    <p:sldId id="301" r:id="rId10"/>
    <p:sldId id="302" r:id="rId11"/>
    <p:sldId id="300"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Chengze" initials="W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34141"/>
    <a:srgbClr val="255E92"/>
    <a:srgbClr val="EEF6E8"/>
    <a:srgbClr val="F4B183"/>
    <a:srgbClr val="FFE699"/>
    <a:srgbClr val="AFABAB"/>
    <a:srgbClr val="C0DBF2"/>
    <a:srgbClr val="BDD7EE"/>
    <a:srgbClr val="E3EC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98E96E-B375-40AB-8AB9-CA097BB349C8}" v="1" dt="2024-03-21T16:37:10.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85999" autoAdjust="0"/>
  </p:normalViewPr>
  <p:slideViewPr>
    <p:cSldViewPr snapToGrid="0">
      <p:cViewPr varScale="1">
        <p:scale>
          <a:sx n="82" d="100"/>
          <a:sy n="82" d="100"/>
        </p:scale>
        <p:origin x="802" y="110"/>
      </p:cViewPr>
      <p:guideLst/>
    </p:cSldViewPr>
  </p:slideViewPr>
  <p:notesTextViewPr>
    <p:cViewPr>
      <p:scale>
        <a:sx n="1" d="1"/>
        <a:sy n="1" d="1"/>
      </p:scale>
      <p:origin x="0" y="0"/>
    </p:cViewPr>
  </p:notesTextViewPr>
  <p:notesViewPr>
    <p:cSldViewPr snapToGrid="0">
      <p:cViewPr varScale="1">
        <p:scale>
          <a:sx n="85" d="100"/>
          <a:sy n="85" d="100"/>
        </p:scale>
        <p:origin x="3876"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59330F-88E0-42CC-B6FC-67AC1AD97942}" type="datetimeFigureOut">
              <a:rPr lang="zh-CN" altLang="en-US" smtClean="0"/>
              <a:t>2024/3/23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3EE26D-DD3C-44C7-9FB1-B5213CE7180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5058A143-40B6-4BB3-B308-59B1959A0944}" type="datetimeFigureOut">
              <a:rPr lang="zh-CN" altLang="en-US" smtClean="0"/>
              <a:t>2024/3/23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95D7D132-F2B0-47F2-9FCE-932F12DCD99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出现在</a:t>
            </a:r>
            <a:r>
              <a:rPr lang="en-US" altLang="zh-CN" dirty="0"/>
              <a:t>[iOPEN]</a:t>
            </a:r>
            <a:r>
              <a:rPr lang="zh-CN" altLang="en-US" dirty="0"/>
              <a:t>、</a:t>
            </a:r>
            <a:r>
              <a:rPr lang="en-US" altLang="zh-CN" dirty="0"/>
              <a:t>[</a:t>
            </a:r>
            <a:r>
              <a:rPr lang="zh-CN" altLang="en-US" dirty="0"/>
              <a:t>序号</a:t>
            </a:r>
            <a:r>
              <a:rPr lang="en-US" altLang="zh-CN" dirty="0"/>
              <a:t>]</a:t>
            </a:r>
            <a:r>
              <a:rPr lang="zh-CN" altLang="en-US" dirty="0"/>
              <a:t>、</a:t>
            </a:r>
            <a:r>
              <a:rPr lang="en-US" altLang="zh-CN" dirty="0"/>
              <a:t>[</a:t>
            </a:r>
            <a:r>
              <a:rPr lang="zh-CN" altLang="en-US" dirty="0"/>
              <a:t>中文文本间的英文、数字与符号</a:t>
            </a:r>
            <a:r>
              <a:rPr lang="en-US" altLang="zh-CN" dirty="0"/>
              <a:t>]</a:t>
            </a:r>
            <a:r>
              <a:rPr lang="zh-CN" altLang="en-US" dirty="0"/>
              <a:t>等的非中文字符可以采用微软雅黑。</a:t>
            </a:r>
          </a:p>
          <a:p>
            <a:endParaRPr lang="zh-CN" altLang="en-US" dirty="0"/>
          </a:p>
        </p:txBody>
      </p:sp>
      <p:sp>
        <p:nvSpPr>
          <p:cNvPr id="4" name="灯片编号占位符 3"/>
          <p:cNvSpPr>
            <a:spLocks noGrp="1"/>
          </p:cNvSpPr>
          <p:nvPr>
            <p:ph type="sldNum" sz="quarter" idx="5"/>
          </p:nvPr>
        </p:nvSpPr>
        <p:spPr/>
        <p:txBody>
          <a:bodyPr/>
          <a:lstStyle/>
          <a:p>
            <a:fld id="{95D7D132-F2B0-47F2-9FCE-932F12DCD99A}"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出现在</a:t>
            </a:r>
            <a:r>
              <a:rPr lang="en-US" altLang="zh-CN" dirty="0"/>
              <a:t>[iOPEN]</a:t>
            </a:r>
            <a:r>
              <a:rPr lang="zh-CN" altLang="en-US" dirty="0"/>
              <a:t>、</a:t>
            </a:r>
            <a:r>
              <a:rPr lang="en-US" altLang="zh-CN" dirty="0"/>
              <a:t>[</a:t>
            </a:r>
            <a:r>
              <a:rPr lang="zh-CN" altLang="en-US" dirty="0"/>
              <a:t>序号</a:t>
            </a:r>
            <a:r>
              <a:rPr lang="en-US" altLang="zh-CN" dirty="0"/>
              <a:t>]</a:t>
            </a:r>
            <a:r>
              <a:rPr lang="zh-CN" altLang="en-US" dirty="0"/>
              <a:t>、</a:t>
            </a:r>
            <a:r>
              <a:rPr lang="en-US" altLang="zh-CN" dirty="0"/>
              <a:t>[</a:t>
            </a:r>
            <a:r>
              <a:rPr lang="zh-CN" altLang="en-US" dirty="0"/>
              <a:t>中文文本间的英文、数字与符号</a:t>
            </a:r>
            <a:r>
              <a:rPr lang="en-US" altLang="zh-CN" dirty="0"/>
              <a:t>]</a:t>
            </a:r>
            <a:r>
              <a:rPr lang="zh-CN" altLang="en-US" dirty="0"/>
              <a:t>等的非中文字符可以采用微软雅黑。</a:t>
            </a:r>
          </a:p>
          <a:p>
            <a:endParaRPr lang="zh-CN" altLang="en-US" dirty="0"/>
          </a:p>
        </p:txBody>
      </p:sp>
      <p:sp>
        <p:nvSpPr>
          <p:cNvPr id="4" name="灯片编号占位符 3"/>
          <p:cNvSpPr>
            <a:spLocks noGrp="1"/>
          </p:cNvSpPr>
          <p:nvPr>
            <p:ph type="sldNum" sz="quarter" idx="5"/>
          </p:nvPr>
        </p:nvSpPr>
        <p:spPr/>
        <p:txBody>
          <a:bodyPr/>
          <a:lstStyle/>
          <a:p>
            <a:fld id="{95D7D132-F2B0-47F2-9FCE-932F12DCD99A}" type="slidenum">
              <a:rPr lang="zh-CN" altLang="en-US" smtClean="0"/>
              <a:t>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041400"/>
            <a:ext cx="7772400" cy="2387600"/>
          </a:xfrm>
        </p:spPr>
        <p:txBody>
          <a:bodyPr vert="horz" lIns="91440" tIns="45720" rIns="91440" bIns="45720" rtlCol="0" anchor="ctr">
            <a:normAutofit/>
          </a:bodyPr>
          <a:lstStyle>
            <a:lvl1pPr algn="ctr">
              <a:defRPr lang="en-US" dirty="0">
                <a:solidFill>
                  <a:schemeClr val="bg1"/>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en-US" dirty="0"/>
          </a:p>
        </p:txBody>
      </p:sp>
      <p:sp>
        <p:nvSpPr>
          <p:cNvPr id="3" name="Subtitle 2"/>
          <p:cNvSpPr>
            <a:spLocks noGrp="1"/>
          </p:cNvSpPr>
          <p:nvPr>
            <p:ph type="subTitle" idx="1"/>
          </p:nvPr>
        </p:nvSpPr>
        <p:spPr>
          <a:xfrm>
            <a:off x="2028825" y="3429000"/>
            <a:ext cx="5086350" cy="635000"/>
          </a:xfrm>
        </p:spPr>
        <p:txBody>
          <a:bodyPr anchor="ct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20650" y="6544186"/>
            <a:ext cx="2057400" cy="365125"/>
          </a:xfrm>
        </p:spPr>
        <p:txBody>
          <a:bodyPr/>
          <a:lstStyle>
            <a:lvl1pPr>
              <a:defRPr sz="1400">
                <a:solidFill>
                  <a:schemeClr val="bg1"/>
                </a:solidFill>
                <a:latin typeface="微软雅黑" panose="020B0503020204020204" pitchFamily="34" charset="-122"/>
                <a:ea typeface="微软雅黑" panose="020B0503020204020204" pitchFamily="34" charset="-122"/>
              </a:defRPr>
            </a:lvl1pPr>
          </a:lstStyle>
          <a:p>
            <a:fld id="{4FE6640B-B578-4E4F-80FC-F65C087C806E}" type="datetime1">
              <a:rPr lang="zh-CN" altLang="en-US" smtClean="0"/>
              <a:t>2024/3/23</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10490" y="6470014"/>
            <a:ext cx="2057400" cy="365125"/>
          </a:xfrm>
        </p:spPr>
        <p:txBody>
          <a:bodyPr/>
          <a:lstStyle>
            <a:lvl1pPr>
              <a:defRPr sz="1600">
                <a:solidFill>
                  <a:schemeClr val="tx1"/>
                </a:solidFill>
              </a:defRPr>
            </a:lvl1pPr>
          </a:lstStyle>
          <a:p>
            <a:fld id="{8937E081-6A8A-4C12-AE8C-2E13CF4ECFCD}" type="datetime1">
              <a:rPr lang="zh-CN" altLang="en-US" smtClean="0"/>
              <a:t>2024/3/23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sz="1600"/>
            </a:lvl1pPr>
          </a:lstStyle>
          <a:p>
            <a:fld id="{59C5EAF8-B0E6-4733-AAEA-DA9F488BF4AD}" type="slidenum">
              <a:rPr lang="zh-CN" altLang="en-US" smtClean="0"/>
              <a:t>‹#›</a:t>
            </a:fld>
            <a:r>
              <a:rPr lang="en-US" altLang="zh-CN" dirty="0"/>
              <a:t>/13</a:t>
            </a:r>
            <a:endParaRPr lang="zh-CN" altLang="en-US" dirty="0"/>
          </a:p>
        </p:txBody>
      </p:sp>
      <p:sp>
        <p:nvSpPr>
          <p:cNvPr id="8" name="标题 7"/>
          <p:cNvSpPr>
            <a:spLocks noGrp="1"/>
          </p:cNvSpPr>
          <p:nvPr>
            <p:ph type="title"/>
          </p:nvPr>
        </p:nvSpPr>
        <p:spPr/>
        <p:txBody>
          <a:bodyPr/>
          <a:lstStyle/>
          <a:p>
            <a:r>
              <a:rPr lang="zh-CN" altLang="en-US"/>
              <a:t>单击此处编辑母版标题样式</a:t>
            </a:r>
          </a:p>
        </p:txBody>
      </p:sp>
      <p:sp>
        <p:nvSpPr>
          <p:cNvPr id="7" name="矩形 6"/>
          <p:cNvSpPr/>
          <p:nvPr userDrawn="1"/>
        </p:nvSpPr>
        <p:spPr>
          <a:xfrm>
            <a:off x="1137558" y="5805442"/>
            <a:ext cx="6868883" cy="111215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300" dirty="0">
                <a:solidFill>
                  <a:srgbClr val="70A8DA"/>
                </a:solidFill>
                <a:effectLst>
                  <a:outerShdw blurRad="50800" dist="50800" dir="2700000" algn="tl" rotWithShape="0">
                    <a:schemeClr val="bg1">
                      <a:alpha val="44000"/>
                    </a:schemeClr>
                  </a:outerShdw>
                </a:effectLst>
                <a:latin typeface="华文新魏" panose="02010800040101010101" pitchFamily="2" charset="-122"/>
                <a:ea typeface="华文新魏" panose="02010800040101010101" pitchFamily="2" charset="-122"/>
              </a:rPr>
              <a:t>为国为民 笃志笃行</a:t>
            </a:r>
            <a:endParaRPr lang="en-US" altLang="zh-CN" sz="2000" spc="300" dirty="0">
              <a:solidFill>
                <a:srgbClr val="70A8DA"/>
              </a:solidFill>
              <a:effectLst>
                <a:outerShdw blurRad="50800" dist="50800" dir="2700000" algn="tl" rotWithShape="0">
                  <a:schemeClr val="bg1">
                    <a:alpha val="44000"/>
                  </a:schemeClr>
                </a:outerShdw>
              </a:effectLst>
              <a:latin typeface="华文新魏" panose="02010800040101010101" pitchFamily="2" charset="-122"/>
              <a:ea typeface="华文新魏" panose="02010800040101010101" pitchFamily="2" charset="-122"/>
            </a:endParaRPr>
          </a:p>
          <a:p>
            <a:pPr algn="ctr"/>
            <a:r>
              <a:rPr lang="en-US" altLang="zh-CN" sz="1050" dirty="0">
                <a:solidFill>
                  <a:srgbClr val="70A8DA"/>
                </a:solidFill>
                <a:effectLst>
                  <a:outerShdw blurRad="50800" dist="50800" dir="2700000" algn="tl" rotWithShape="0">
                    <a:schemeClr val="bg1">
                      <a:alpha val="44000"/>
                    </a:schemeClr>
                  </a:outerShdw>
                </a:effectLst>
                <a:latin typeface="Palatino Linotype" panose="02040502050505030304" pitchFamily="18" charset="0"/>
              </a:rPr>
              <a:t>For the nation, for the people; keep ambition, keep action.</a:t>
            </a:r>
            <a:endParaRPr lang="zh-CN" altLang="en-US" sz="1050" dirty="0">
              <a:solidFill>
                <a:srgbClr val="70A8DA"/>
              </a:solidFill>
              <a:effectLst>
                <a:outerShdw blurRad="50800" dist="50800" dir="2700000" algn="tl" rotWithShape="0">
                  <a:schemeClr val="bg1">
                    <a:alpha val="44000"/>
                  </a:schemeClr>
                </a:outerShdw>
              </a:effectLst>
              <a:latin typeface="Palatino Linotype" panose="0204050205050503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10490" y="6470014"/>
            <a:ext cx="2057400" cy="365125"/>
          </a:xfrm>
        </p:spPr>
        <p:txBody>
          <a:bodyPr/>
          <a:lstStyle>
            <a:lvl1pPr>
              <a:defRPr sz="1600">
                <a:solidFill>
                  <a:schemeClr val="tx1"/>
                </a:solidFill>
              </a:defRPr>
            </a:lvl1pPr>
          </a:lstStyle>
          <a:p>
            <a:fld id="{D727D11B-724C-4CF7-ABF1-D394197BE872}" type="datetime1">
              <a:rPr lang="zh-CN" altLang="en-US" smtClean="0"/>
              <a:t>2024/3/23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sz="1600"/>
            </a:lvl1pPr>
          </a:lstStyle>
          <a:p>
            <a:fld id="{59C5EAF8-B0E6-4733-AAEA-DA9F488BF4AD}" type="slidenum">
              <a:rPr lang="zh-CN" altLang="en-US" smtClean="0"/>
              <a:t>‹#›</a:t>
            </a:fld>
            <a:r>
              <a:rPr lang="en-US" altLang="zh-CN" dirty="0"/>
              <a:t>/13</a:t>
            </a:r>
            <a:endParaRPr lang="zh-CN" altLang="en-US" dirty="0"/>
          </a:p>
        </p:txBody>
      </p:sp>
      <p:sp>
        <p:nvSpPr>
          <p:cNvPr id="8" name="标题 7"/>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527050" y="1380331"/>
            <a:ext cx="78867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14300" y="6545261"/>
            <a:ext cx="2057400" cy="365125"/>
          </a:xfrm>
          <a:prstGeom prst="rect">
            <a:avLst/>
          </a:prstGeom>
        </p:spPr>
        <p:txBody>
          <a:bodyPr/>
          <a:lstStyle>
            <a:lvl1pPr>
              <a:defRPr sz="1600">
                <a:solidFill>
                  <a:schemeClr val="bg1"/>
                </a:solidFill>
              </a:defRPr>
            </a:lvl1pPr>
          </a:lstStyle>
          <a:p>
            <a:fld id="{AAB32B41-6C03-4B6B-B7FD-B6A1064778F4}" type="datetime1">
              <a:rPr lang="zh-CN" altLang="en-US" smtClean="0"/>
              <a:t>2024/3/23</a:t>
            </a:fld>
            <a:endParaRPr lang="zh-CN" altLang="en-US"/>
          </a:p>
        </p:txBody>
      </p:sp>
      <p:sp>
        <p:nvSpPr>
          <p:cNvPr id="5" name="Footer Placeholder 4"/>
          <p:cNvSpPr>
            <a:spLocks noGrp="1"/>
          </p:cNvSpPr>
          <p:nvPr>
            <p:ph type="ftr" sz="quarter" idx="11"/>
          </p:nvPr>
        </p:nvSpPr>
        <p:spPr>
          <a:xfrm>
            <a:off x="3028950" y="6538912"/>
            <a:ext cx="3086100" cy="365125"/>
          </a:xfrm>
          <a:prstGeom prst="rect">
            <a:avLst/>
          </a:prstGeom>
        </p:spPr>
        <p:txBody>
          <a:bodyPr/>
          <a:lstStyle>
            <a:lvl1pPr>
              <a:defRPr>
                <a:solidFill>
                  <a:schemeClr val="bg1"/>
                </a:solidFill>
              </a:defRPr>
            </a:lvl1pPr>
          </a:lstStyle>
          <a:p>
            <a:endParaRPr lang="zh-CN" altLang="en-US"/>
          </a:p>
        </p:txBody>
      </p:sp>
      <p:sp>
        <p:nvSpPr>
          <p:cNvPr id="6" name="Slide Number Placeholder 5"/>
          <p:cNvSpPr>
            <a:spLocks noGrp="1"/>
          </p:cNvSpPr>
          <p:nvPr>
            <p:ph type="sldNum" sz="quarter" idx="12"/>
          </p:nvPr>
        </p:nvSpPr>
        <p:spPr>
          <a:xfrm>
            <a:off x="6972300" y="6540499"/>
            <a:ext cx="2057400" cy="365125"/>
          </a:xfrm>
          <a:prstGeom prst="rect">
            <a:avLst/>
          </a:prstGeom>
        </p:spPr>
        <p:txBody>
          <a:bodyPr/>
          <a:lstStyle>
            <a:lvl1pPr>
              <a:defRPr sz="1600">
                <a:solidFill>
                  <a:schemeClr val="bg1"/>
                </a:solidFill>
              </a:defRPr>
            </a:lvl1pPr>
          </a:lstStyle>
          <a:p>
            <a:fld id="{59C5EAF8-B0E6-4733-AAEA-DA9F488BF4AD}" type="slidenum">
              <a:rPr lang="zh-CN" altLang="en-US" smtClean="0"/>
              <a:t>‹#›</a:t>
            </a:fld>
            <a:r>
              <a:rPr lang="en-US" altLang="zh-CN" dirty="0"/>
              <a:t>/13</a:t>
            </a:r>
            <a:endParaRPr lang="zh-CN" altLang="en-US" dirty="0"/>
          </a:p>
        </p:txBody>
      </p:sp>
      <p:sp>
        <p:nvSpPr>
          <p:cNvPr id="7" name="文本占位符 6"/>
          <p:cNvSpPr>
            <a:spLocks noGrp="1"/>
          </p:cNvSpPr>
          <p:nvPr>
            <p:ph type="body" sz="quarter" idx="13" hasCustomPrompt="1"/>
          </p:nvPr>
        </p:nvSpPr>
        <p:spPr>
          <a:xfrm>
            <a:off x="527050" y="95250"/>
            <a:ext cx="6858000" cy="577850"/>
          </a:xfrm>
        </p:spPr>
        <p:txBody>
          <a:bodyPr>
            <a:noAutofit/>
          </a:bodyPr>
          <a:lstStyle>
            <a:lvl1pPr marL="0" indent="0">
              <a:buNone/>
              <a:defRPr sz="4200">
                <a:solidFill>
                  <a:schemeClr val="bg1"/>
                </a:solidFill>
              </a:defRPr>
            </a:lvl1pPr>
          </a:lstStyle>
          <a:p>
            <a:pPr lvl="0"/>
            <a:r>
              <a:rPr lang="zh-CN" altLang="en-US"/>
              <a:t>标题</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527050" y="1380331"/>
            <a:ext cx="78867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14300" y="6545261"/>
            <a:ext cx="2057400" cy="365125"/>
          </a:xfrm>
          <a:prstGeom prst="rect">
            <a:avLst/>
          </a:prstGeom>
        </p:spPr>
        <p:txBody>
          <a:bodyPr/>
          <a:lstStyle>
            <a:lvl1pPr>
              <a:defRPr sz="1600">
                <a:solidFill>
                  <a:schemeClr val="bg1"/>
                </a:solidFill>
              </a:defRPr>
            </a:lvl1pPr>
          </a:lstStyle>
          <a:p>
            <a:fld id="{AAB32B41-6C03-4B6B-B7FD-B6A1064778F4}" type="datetime1">
              <a:rPr lang="zh-CN" altLang="en-US" smtClean="0"/>
              <a:t>2024/3/23</a:t>
            </a:fld>
            <a:endParaRPr lang="zh-CN" altLang="en-US"/>
          </a:p>
        </p:txBody>
      </p:sp>
      <p:sp>
        <p:nvSpPr>
          <p:cNvPr id="5" name="Footer Placeholder 4"/>
          <p:cNvSpPr>
            <a:spLocks noGrp="1"/>
          </p:cNvSpPr>
          <p:nvPr>
            <p:ph type="ftr" sz="quarter" idx="11"/>
          </p:nvPr>
        </p:nvSpPr>
        <p:spPr>
          <a:xfrm>
            <a:off x="3028950" y="6538912"/>
            <a:ext cx="3086100" cy="365125"/>
          </a:xfrm>
          <a:prstGeom prst="rect">
            <a:avLst/>
          </a:prstGeom>
        </p:spPr>
        <p:txBody>
          <a:bodyPr/>
          <a:lstStyle>
            <a:lvl1pPr>
              <a:defRPr>
                <a:solidFill>
                  <a:schemeClr val="bg1"/>
                </a:solidFill>
              </a:defRPr>
            </a:lvl1pPr>
          </a:lstStyle>
          <a:p>
            <a:endParaRPr lang="zh-CN" altLang="en-US"/>
          </a:p>
        </p:txBody>
      </p:sp>
      <p:sp>
        <p:nvSpPr>
          <p:cNvPr id="6" name="Slide Number Placeholder 5"/>
          <p:cNvSpPr>
            <a:spLocks noGrp="1"/>
          </p:cNvSpPr>
          <p:nvPr>
            <p:ph type="sldNum" sz="quarter" idx="12"/>
          </p:nvPr>
        </p:nvSpPr>
        <p:spPr>
          <a:xfrm>
            <a:off x="6972300" y="6540499"/>
            <a:ext cx="2057400" cy="365125"/>
          </a:xfrm>
          <a:prstGeom prst="rect">
            <a:avLst/>
          </a:prstGeom>
        </p:spPr>
        <p:txBody>
          <a:bodyPr/>
          <a:lstStyle>
            <a:lvl1pPr>
              <a:defRPr sz="1600">
                <a:solidFill>
                  <a:schemeClr val="bg1"/>
                </a:solidFill>
              </a:defRPr>
            </a:lvl1pPr>
          </a:lstStyle>
          <a:p>
            <a:fld id="{59C5EAF8-B0E6-4733-AAEA-DA9F488BF4AD}" type="slidenum">
              <a:rPr lang="zh-CN" altLang="en-US" smtClean="0"/>
              <a:t>‹#›</a:t>
            </a:fld>
            <a:r>
              <a:rPr lang="en-US" altLang="zh-CN" dirty="0"/>
              <a:t>/13</a:t>
            </a:r>
            <a:endParaRPr lang="zh-CN" altLang="en-US" dirty="0"/>
          </a:p>
        </p:txBody>
      </p:sp>
      <p:sp>
        <p:nvSpPr>
          <p:cNvPr id="7" name="文本占位符 6"/>
          <p:cNvSpPr>
            <a:spLocks noGrp="1"/>
          </p:cNvSpPr>
          <p:nvPr>
            <p:ph type="body" sz="quarter" idx="13" hasCustomPrompt="1"/>
          </p:nvPr>
        </p:nvSpPr>
        <p:spPr>
          <a:xfrm>
            <a:off x="527050" y="95250"/>
            <a:ext cx="6858000" cy="577850"/>
          </a:xfrm>
        </p:spPr>
        <p:txBody>
          <a:bodyPr>
            <a:noAutofit/>
          </a:bodyPr>
          <a:lstStyle>
            <a:lvl1pPr marL="0" indent="0">
              <a:buNone/>
              <a:defRPr sz="4200">
                <a:solidFill>
                  <a:schemeClr val="bg1"/>
                </a:solidFill>
              </a:defRPr>
            </a:lvl1pPr>
          </a:lstStyle>
          <a:p>
            <a:pPr lvl="0"/>
            <a:r>
              <a:rPr lang="zh-CN" altLang="en-US"/>
              <a:t>标题</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sv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5.xml"/><Relationship Id="rId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6.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D6FC43-F76C-413A-BDAC-27D5D5B786D2}" type="datetime1">
              <a:rPr lang="zh-CN" altLang="en-US" smtClean="0"/>
              <a:t>2024/3/23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5EAF8-B0E6-4733-AAEA-DA9F488BF4AD}" type="slidenum">
              <a:rPr lang="zh-CN" altLang="en-US" smtClean="0"/>
              <a:t>‹#›</a:t>
            </a:fld>
            <a:endParaRPr lang="zh-CN" altLang="en-US"/>
          </a:p>
        </p:txBody>
      </p:sp>
      <p:sp>
        <p:nvSpPr>
          <p:cNvPr id="7" name="矩形 6"/>
          <p:cNvSpPr/>
          <p:nvPr userDrawn="1"/>
        </p:nvSpPr>
        <p:spPr>
          <a:xfrm>
            <a:off x="0" y="0"/>
            <a:ext cx="9144000" cy="3429001"/>
          </a:xfrm>
          <a:prstGeom prst="rect">
            <a:avLst/>
          </a:prstGeom>
          <a:solidFill>
            <a:srgbClr val="193F6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1" y="6582813"/>
            <a:ext cx="9143999" cy="27518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7094859" y="6566518"/>
            <a:ext cx="1871025" cy="307777"/>
          </a:xfrm>
          <a:prstGeom prst="rect">
            <a:avLst/>
          </a:prstGeom>
          <a:noFill/>
        </p:spPr>
        <p:txBody>
          <a:bodyPr wrap="none" rtlCol="0">
            <a:spAutoFit/>
          </a:bodyPr>
          <a:lstStyle/>
          <a:p>
            <a:r>
              <a:rPr lang="en-US" altLang="zh-CN" sz="1400">
                <a:solidFill>
                  <a:schemeClr val="bg1"/>
                </a:solidFill>
                <a:latin typeface="+mn-ea"/>
                <a:ea typeface="+mn-ea"/>
              </a:rPr>
              <a:t>iOPEN.nwpu.edu.cn</a:t>
            </a:r>
            <a:endParaRPr lang="zh-CN" altLang="en-US" sz="1400">
              <a:solidFill>
                <a:schemeClr val="bg1"/>
              </a:solidFill>
              <a:latin typeface="+mn-ea"/>
              <a:ea typeface="+mn-ea"/>
            </a:endParaRPr>
          </a:p>
        </p:txBody>
      </p:sp>
      <p:pic>
        <p:nvPicPr>
          <p:cNvPr id="15" name="图片 14"/>
          <p:cNvPicPr>
            <a:picLocks noChangeAspect="1"/>
          </p:cNvPicPr>
          <p:nvPr userDrawn="1"/>
        </p:nvPicPr>
        <p:blipFill rotWithShape="1">
          <a:blip r:embed="rId3">
            <a:alphaModFix amt="5000"/>
          </a:blip>
          <a:srcRect t="34559" r="41681"/>
          <a:stretch>
            <a:fillRect/>
          </a:stretch>
        </p:blipFill>
        <p:spPr>
          <a:xfrm>
            <a:off x="4544610" y="0"/>
            <a:ext cx="4599390" cy="6017190"/>
          </a:xfrm>
          <a:prstGeom prst="rect">
            <a:avLst/>
          </a:prstGeom>
        </p:spPr>
      </p:pic>
      <p:sp>
        <p:nvSpPr>
          <p:cNvPr id="8" name="矩形 7"/>
          <p:cNvSpPr/>
          <p:nvPr userDrawn="1"/>
        </p:nvSpPr>
        <p:spPr>
          <a:xfrm>
            <a:off x="1" y="3429000"/>
            <a:ext cx="9144000" cy="659754"/>
          </a:xfrm>
          <a:prstGeom prst="rect">
            <a:avLst/>
          </a:prstGeom>
          <a:solidFill>
            <a:srgbClr val="4F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7" name="直接连接符 16"/>
          <p:cNvCxnSpPr/>
          <p:nvPr userDrawn="1"/>
        </p:nvCxnSpPr>
        <p:spPr>
          <a:xfrm>
            <a:off x="8016746" y="407789"/>
            <a:ext cx="0" cy="25256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图形 2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02939" y="185738"/>
            <a:ext cx="695001" cy="695001"/>
          </a:xfrm>
          <a:prstGeom prst="rect">
            <a:avLst/>
          </a:prstGeom>
        </p:spPr>
      </p:pic>
      <p:pic>
        <p:nvPicPr>
          <p:cNvPr id="24" name="图片 23"/>
          <p:cNvPicPr>
            <a:picLocks noChangeAspect="1"/>
          </p:cNvPicPr>
          <p:nvPr userDrawn="1"/>
        </p:nvPicPr>
        <p:blipFill>
          <a:blip r:embed="rId6"/>
          <a:stretch>
            <a:fillRect/>
          </a:stretch>
        </p:blipFill>
        <p:spPr>
          <a:xfrm>
            <a:off x="8137472" y="181947"/>
            <a:ext cx="700977" cy="69690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122220-D019-4E63-9BB7-F559D4920E12}" type="datetime1">
              <a:rPr lang="zh-CN" altLang="en-US" smtClean="0"/>
              <a:t>2024/3/23</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7029449" y="6470015"/>
            <a:ext cx="2057400" cy="365125"/>
          </a:xfrm>
          <a:prstGeom prst="rect">
            <a:avLst/>
          </a:prstGeom>
        </p:spPr>
        <p:txBody>
          <a:bodyPr vert="horz" lIns="91440" tIns="45720" rIns="91440" bIns="45720" rtlCol="0" anchor="ctr"/>
          <a:lstStyle>
            <a:lvl1pPr algn="r">
              <a:defRPr sz="1600">
                <a:solidFill>
                  <a:schemeClr val="tx1"/>
                </a:solidFill>
                <a:latin typeface="微软雅黑" panose="020B0503020204020204" pitchFamily="34" charset="-122"/>
                <a:ea typeface="微软雅黑" panose="020B0503020204020204" pitchFamily="34" charset="-122"/>
              </a:defRPr>
            </a:lvl1pPr>
          </a:lstStyle>
          <a:p>
            <a:fld id="{42E7B5AE-3D3F-44C1-BC8C-4382542C9D47}" type="slidenum">
              <a:rPr lang="zh-CN" altLang="en-US" smtClean="0"/>
              <a:t>‹#›</a:t>
            </a:fld>
            <a:endParaRPr lang="zh-CN" altLang="en-US" dirty="0"/>
          </a:p>
        </p:txBody>
      </p:sp>
      <p:sp>
        <p:nvSpPr>
          <p:cNvPr id="7" name="矩形 6"/>
          <p:cNvSpPr/>
          <p:nvPr userDrawn="1"/>
        </p:nvSpPr>
        <p:spPr>
          <a:xfrm>
            <a:off x="1" y="0"/>
            <a:ext cx="9143999" cy="136525"/>
          </a:xfrm>
          <a:prstGeom prst="rect">
            <a:avLst/>
          </a:prstGeom>
          <a:solidFill>
            <a:srgbClr val="193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userDrawn="1"/>
        </p:nvSpPr>
        <p:spPr>
          <a:xfrm>
            <a:off x="0" y="136525"/>
            <a:ext cx="9143999" cy="76200"/>
          </a:xfrm>
          <a:prstGeom prst="rect">
            <a:avLst/>
          </a:prstGeom>
          <a:solidFill>
            <a:srgbClr val="4F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userDrawn="1"/>
        </p:nvSpPr>
        <p:spPr>
          <a:xfrm>
            <a:off x="-1" y="6812281"/>
            <a:ext cx="9143999" cy="45719"/>
          </a:xfrm>
          <a:prstGeom prst="rect">
            <a:avLst/>
          </a:prstGeom>
          <a:solidFill>
            <a:srgbClr val="193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Slide Number Placeholder 5"/>
          <p:cNvSpPr txBox="1"/>
          <p:nvPr userDrawn="1"/>
        </p:nvSpPr>
        <p:spPr>
          <a:xfrm>
            <a:off x="6972300" y="6545262"/>
            <a:ext cx="2057400" cy="365125"/>
          </a:xfrm>
          <a:prstGeom prst="rect">
            <a:avLst/>
          </a:prstGeom>
        </p:spPr>
        <p:txBody>
          <a:bodyPr/>
          <a:lstStyle>
            <a:defPPr>
              <a:defRPr lang="en-US"/>
            </a:defPPr>
            <a:lvl1pPr marL="0" algn="l" defTabSz="457200" rtl="0" eaLnBrk="1" latinLnBrk="0" hangingPunct="1">
              <a:defRPr sz="16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5EAF8-B0E6-4733-AAEA-DA9F488BF4A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85174" y="1516524"/>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BFC851F1-0CDB-4B81-BFEA-F8D33E0A5C00}" type="datetime1">
              <a:rPr lang="zh-CN" altLang="en-US" smtClean="0"/>
              <a:t>2024/3/23</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9E6405AF-C1DE-46CB-A817-2063A44F42B7}" type="slidenum">
              <a:rPr lang="zh-CN" altLang="en-US" smtClean="0"/>
              <a:t>‹#›</a:t>
            </a:fld>
            <a:endParaRPr lang="zh-CN" altLang="en-US"/>
          </a:p>
        </p:txBody>
      </p:sp>
      <p:sp>
        <p:nvSpPr>
          <p:cNvPr id="7" name="矩形 6"/>
          <p:cNvSpPr/>
          <p:nvPr userDrawn="1"/>
        </p:nvSpPr>
        <p:spPr>
          <a:xfrm>
            <a:off x="1" y="0"/>
            <a:ext cx="9143999" cy="765498"/>
          </a:xfrm>
          <a:prstGeom prst="rect">
            <a:avLst/>
          </a:prstGeom>
          <a:solidFill>
            <a:srgbClr val="193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userDrawn="1"/>
        </p:nvSpPr>
        <p:spPr>
          <a:xfrm>
            <a:off x="0" y="760721"/>
            <a:ext cx="9143999" cy="76200"/>
          </a:xfrm>
          <a:prstGeom prst="rect">
            <a:avLst/>
          </a:prstGeom>
          <a:solidFill>
            <a:srgbClr val="4F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userDrawn="1"/>
        </p:nvSpPr>
        <p:spPr>
          <a:xfrm>
            <a:off x="1" y="6582813"/>
            <a:ext cx="9143999" cy="27518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63205" y="63414"/>
            <a:ext cx="7886700" cy="655289"/>
          </a:xfrm>
          <a:prstGeom prst="rect">
            <a:avLst/>
          </a:prstGeom>
        </p:spPr>
        <p:txBody>
          <a:bodyPr vert="horz" lIns="91440" tIns="45720" rIns="91440" bIns="45720" rtlCol="0" anchor="ctr">
            <a:normAutofit/>
          </a:bodyPr>
          <a:lstStyle/>
          <a:p>
            <a:r>
              <a:rPr lang="zh-CN" altLang="en-US"/>
              <a:t>单击此处编辑母版标题样式</a:t>
            </a:r>
          </a:p>
        </p:txBody>
      </p:sp>
      <p:pic>
        <p:nvPicPr>
          <p:cNvPr id="13" name="图形 1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62436" y="101759"/>
            <a:ext cx="568002" cy="568002"/>
          </a:xfrm>
          <a:prstGeom prst="rect">
            <a:avLst/>
          </a:prstGeom>
        </p:spPr>
      </p:pic>
      <p:pic>
        <p:nvPicPr>
          <p:cNvPr id="17" name="图片 16"/>
          <p:cNvPicPr>
            <a:picLocks noChangeAspect="1"/>
          </p:cNvPicPr>
          <p:nvPr userDrawn="1"/>
        </p:nvPicPr>
        <p:blipFill>
          <a:blip r:embed="rId5"/>
          <a:stretch>
            <a:fillRect/>
          </a:stretch>
        </p:blipFill>
        <p:spPr>
          <a:xfrm>
            <a:off x="8413058" y="107075"/>
            <a:ext cx="568002" cy="564702"/>
          </a:xfrm>
          <a:prstGeom prst="rect">
            <a:avLst/>
          </a:prstGeom>
        </p:spPr>
      </p:pic>
      <p:cxnSp>
        <p:nvCxnSpPr>
          <p:cNvPr id="18" name="直接连接符 17"/>
          <p:cNvCxnSpPr/>
          <p:nvPr userDrawn="1"/>
        </p:nvCxnSpPr>
        <p:spPr>
          <a:xfrm>
            <a:off x="8317709" y="244249"/>
            <a:ext cx="0" cy="31534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85174" y="1516524"/>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BFC851F1-0CDB-4B81-BFEA-F8D33E0A5C00}" type="datetime1">
              <a:rPr lang="zh-CN" altLang="en-US" smtClean="0"/>
              <a:t>2024/3/23</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9E6405AF-C1DE-46CB-A817-2063A44F42B7}" type="slidenum">
              <a:rPr lang="zh-CN" altLang="en-US" smtClean="0"/>
              <a:t>‹#›</a:t>
            </a:fld>
            <a:endParaRPr lang="zh-CN" altLang="en-US"/>
          </a:p>
        </p:txBody>
      </p:sp>
      <p:sp>
        <p:nvSpPr>
          <p:cNvPr id="7" name="矩形 6"/>
          <p:cNvSpPr/>
          <p:nvPr userDrawn="1"/>
        </p:nvSpPr>
        <p:spPr>
          <a:xfrm>
            <a:off x="1" y="0"/>
            <a:ext cx="9143999" cy="765498"/>
          </a:xfrm>
          <a:prstGeom prst="rect">
            <a:avLst/>
          </a:prstGeom>
          <a:solidFill>
            <a:srgbClr val="193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userDrawn="1"/>
        </p:nvSpPr>
        <p:spPr>
          <a:xfrm>
            <a:off x="0" y="760721"/>
            <a:ext cx="9143999" cy="76200"/>
          </a:xfrm>
          <a:prstGeom prst="rect">
            <a:avLst/>
          </a:prstGeom>
          <a:solidFill>
            <a:srgbClr val="4F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userDrawn="1"/>
        </p:nvSpPr>
        <p:spPr>
          <a:xfrm>
            <a:off x="1" y="6582813"/>
            <a:ext cx="9143999" cy="27518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63205" y="63414"/>
            <a:ext cx="7886700" cy="655289"/>
          </a:xfrm>
          <a:prstGeom prst="rect">
            <a:avLst/>
          </a:prstGeom>
        </p:spPr>
        <p:txBody>
          <a:bodyPr vert="horz" lIns="91440" tIns="45720" rIns="91440" bIns="45720" rtlCol="0" anchor="ctr">
            <a:normAutofit/>
          </a:bodyPr>
          <a:lstStyle/>
          <a:p>
            <a:r>
              <a:rPr lang="zh-CN" altLang="en-US"/>
              <a:t>单击此处编辑母版标题样式</a:t>
            </a:r>
          </a:p>
        </p:txBody>
      </p:sp>
      <p:pic>
        <p:nvPicPr>
          <p:cNvPr id="13" name="图形 1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62436" y="101759"/>
            <a:ext cx="568002" cy="568002"/>
          </a:xfrm>
          <a:prstGeom prst="rect">
            <a:avLst/>
          </a:prstGeom>
        </p:spPr>
      </p:pic>
      <p:pic>
        <p:nvPicPr>
          <p:cNvPr id="17" name="图片 16"/>
          <p:cNvPicPr>
            <a:picLocks noChangeAspect="1"/>
          </p:cNvPicPr>
          <p:nvPr userDrawn="1"/>
        </p:nvPicPr>
        <p:blipFill>
          <a:blip r:embed="rId5"/>
          <a:stretch>
            <a:fillRect/>
          </a:stretch>
        </p:blipFill>
        <p:spPr>
          <a:xfrm>
            <a:off x="8413058" y="107075"/>
            <a:ext cx="568002" cy="564702"/>
          </a:xfrm>
          <a:prstGeom prst="rect">
            <a:avLst/>
          </a:prstGeom>
        </p:spPr>
      </p:pic>
      <p:cxnSp>
        <p:nvCxnSpPr>
          <p:cNvPr id="18" name="直接连接符 17"/>
          <p:cNvCxnSpPr/>
          <p:nvPr userDrawn="1"/>
        </p:nvCxnSpPr>
        <p:spPr>
          <a:xfrm>
            <a:off x="8317709" y="244249"/>
            <a:ext cx="0" cy="31534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85174" y="1516524"/>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BFC851F1-0CDB-4B81-BFEA-F8D33E0A5C00}" type="datetime1">
              <a:rPr lang="zh-CN" altLang="en-US" smtClean="0"/>
              <a:t>2024/3/23</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9E6405AF-C1DE-46CB-A817-2063A44F42B7}" type="slidenum">
              <a:rPr lang="zh-CN" altLang="en-US" smtClean="0"/>
              <a:t>‹#›</a:t>
            </a:fld>
            <a:endParaRPr lang="zh-CN" altLang="en-US"/>
          </a:p>
        </p:txBody>
      </p:sp>
      <p:sp>
        <p:nvSpPr>
          <p:cNvPr id="7" name="矩形 6"/>
          <p:cNvSpPr/>
          <p:nvPr userDrawn="1"/>
        </p:nvSpPr>
        <p:spPr>
          <a:xfrm>
            <a:off x="1" y="0"/>
            <a:ext cx="9143999" cy="765498"/>
          </a:xfrm>
          <a:prstGeom prst="rect">
            <a:avLst/>
          </a:prstGeom>
          <a:solidFill>
            <a:srgbClr val="193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userDrawn="1"/>
        </p:nvSpPr>
        <p:spPr>
          <a:xfrm>
            <a:off x="0" y="760721"/>
            <a:ext cx="9143999" cy="76200"/>
          </a:xfrm>
          <a:prstGeom prst="rect">
            <a:avLst/>
          </a:prstGeom>
          <a:solidFill>
            <a:srgbClr val="4F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userDrawn="1"/>
        </p:nvSpPr>
        <p:spPr>
          <a:xfrm>
            <a:off x="1" y="6582813"/>
            <a:ext cx="9143999" cy="27518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63205" y="63414"/>
            <a:ext cx="7886700" cy="655289"/>
          </a:xfrm>
          <a:prstGeom prst="rect">
            <a:avLst/>
          </a:prstGeom>
        </p:spPr>
        <p:txBody>
          <a:bodyPr vert="horz" lIns="91440" tIns="45720" rIns="91440" bIns="45720" rtlCol="0" anchor="ctr">
            <a:normAutofit/>
          </a:bodyPr>
          <a:lstStyle/>
          <a:p>
            <a:r>
              <a:rPr lang="zh-CN" altLang="en-US"/>
              <a:t>单击此处编辑母版标题样式</a:t>
            </a:r>
          </a:p>
        </p:txBody>
      </p:sp>
      <p:pic>
        <p:nvPicPr>
          <p:cNvPr id="13" name="图形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62436" y="101759"/>
            <a:ext cx="568002" cy="568002"/>
          </a:xfrm>
          <a:prstGeom prst="rect">
            <a:avLst/>
          </a:prstGeom>
        </p:spPr>
      </p:pic>
      <p:pic>
        <p:nvPicPr>
          <p:cNvPr id="17" name="图片 16"/>
          <p:cNvPicPr>
            <a:picLocks noChangeAspect="1"/>
          </p:cNvPicPr>
          <p:nvPr userDrawn="1"/>
        </p:nvPicPr>
        <p:blipFill>
          <a:blip r:embed="rId4"/>
          <a:stretch>
            <a:fillRect/>
          </a:stretch>
        </p:blipFill>
        <p:spPr>
          <a:xfrm>
            <a:off x="8413058" y="107075"/>
            <a:ext cx="568002" cy="564702"/>
          </a:xfrm>
          <a:prstGeom prst="rect">
            <a:avLst/>
          </a:prstGeom>
        </p:spPr>
      </p:pic>
      <p:cxnSp>
        <p:nvCxnSpPr>
          <p:cNvPr id="18" name="直接连接符 17"/>
          <p:cNvCxnSpPr/>
          <p:nvPr userDrawn="1"/>
        </p:nvCxnSpPr>
        <p:spPr>
          <a:xfrm>
            <a:off x="8317709" y="244249"/>
            <a:ext cx="0" cy="31534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85174" y="1516524"/>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BFC851F1-0CDB-4B81-BFEA-F8D33E0A5C00}" type="datetime1">
              <a:rPr lang="zh-CN" altLang="en-US" smtClean="0"/>
              <a:t>2024/3/23</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9E6405AF-C1DE-46CB-A817-2063A44F42B7}" type="slidenum">
              <a:rPr lang="zh-CN" altLang="en-US" smtClean="0"/>
              <a:t>‹#›</a:t>
            </a:fld>
            <a:endParaRPr lang="zh-CN" altLang="en-US"/>
          </a:p>
        </p:txBody>
      </p:sp>
      <p:sp>
        <p:nvSpPr>
          <p:cNvPr id="7" name="矩形 6"/>
          <p:cNvSpPr/>
          <p:nvPr userDrawn="1"/>
        </p:nvSpPr>
        <p:spPr>
          <a:xfrm>
            <a:off x="1" y="0"/>
            <a:ext cx="9143999" cy="765498"/>
          </a:xfrm>
          <a:prstGeom prst="rect">
            <a:avLst/>
          </a:prstGeom>
          <a:solidFill>
            <a:srgbClr val="193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userDrawn="1"/>
        </p:nvSpPr>
        <p:spPr>
          <a:xfrm>
            <a:off x="0" y="760721"/>
            <a:ext cx="9143999" cy="76200"/>
          </a:xfrm>
          <a:prstGeom prst="rect">
            <a:avLst/>
          </a:prstGeom>
          <a:solidFill>
            <a:srgbClr val="4F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userDrawn="1"/>
        </p:nvSpPr>
        <p:spPr>
          <a:xfrm>
            <a:off x="1" y="6582813"/>
            <a:ext cx="9143999" cy="27518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63205" y="63414"/>
            <a:ext cx="7886700" cy="655289"/>
          </a:xfrm>
          <a:prstGeom prst="rect">
            <a:avLst/>
          </a:prstGeom>
        </p:spPr>
        <p:txBody>
          <a:bodyPr vert="horz" lIns="91440" tIns="45720" rIns="91440" bIns="45720" rtlCol="0" anchor="ctr">
            <a:normAutofit/>
          </a:bodyPr>
          <a:lstStyle/>
          <a:p>
            <a:r>
              <a:rPr lang="zh-CN" altLang="en-US"/>
              <a:t>单击此处编辑母版标题样式</a:t>
            </a:r>
          </a:p>
        </p:txBody>
      </p:sp>
      <p:pic>
        <p:nvPicPr>
          <p:cNvPr id="13" name="图形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62436" y="101759"/>
            <a:ext cx="568002" cy="568002"/>
          </a:xfrm>
          <a:prstGeom prst="rect">
            <a:avLst/>
          </a:prstGeom>
        </p:spPr>
      </p:pic>
      <p:pic>
        <p:nvPicPr>
          <p:cNvPr id="17" name="图片 16"/>
          <p:cNvPicPr>
            <a:picLocks noChangeAspect="1"/>
          </p:cNvPicPr>
          <p:nvPr userDrawn="1"/>
        </p:nvPicPr>
        <p:blipFill>
          <a:blip r:embed="rId4"/>
          <a:stretch>
            <a:fillRect/>
          </a:stretch>
        </p:blipFill>
        <p:spPr>
          <a:xfrm>
            <a:off x="8413058" y="107075"/>
            <a:ext cx="568002" cy="564702"/>
          </a:xfrm>
          <a:prstGeom prst="rect">
            <a:avLst/>
          </a:prstGeom>
        </p:spPr>
      </p:pic>
      <p:cxnSp>
        <p:nvCxnSpPr>
          <p:cNvPr id="18" name="直接连接符 17"/>
          <p:cNvCxnSpPr/>
          <p:nvPr userDrawn="1"/>
        </p:nvCxnSpPr>
        <p:spPr>
          <a:xfrm>
            <a:off x="8317709" y="244249"/>
            <a:ext cx="0" cy="31534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059815"/>
            <a:ext cx="7772400" cy="2387600"/>
          </a:xfrm>
        </p:spPr>
        <p:txBody>
          <a:bodyPr>
            <a:normAutofit fontScale="90000"/>
          </a:bodyPr>
          <a:lstStyle/>
          <a:p>
            <a:r>
              <a:rPr lang="en-US" altLang="zh-CN" sz="3600" b="1" dirty="0"/>
              <a:t>Few-shot Oriented Object Detection with Memorable Contrastive Learning in Remote Sensing Images</a:t>
            </a:r>
            <a:r>
              <a:rPr lang="zh-CN" altLang="en-US" sz="3600" b="1" i="0" dirty="0">
                <a:effectLst/>
                <a:latin typeface="+mj-ea"/>
                <a:ea typeface="+mj-ea"/>
              </a:rPr>
              <a:t>在遥感图像中使用对比学习进行面向少数镜头的目标检测</a:t>
            </a:r>
            <a:br>
              <a:rPr lang="zh-CN" altLang="en-US" sz="1400" b="1" i="0" dirty="0">
                <a:solidFill>
                  <a:srgbClr val="32A852"/>
                </a:solidFill>
                <a:effectLst/>
                <a:latin typeface="Arial" panose="020B0604020202020204" pitchFamily="34" charset="0"/>
              </a:rPr>
            </a:br>
            <a:endParaRPr lang="zh-CN" altLang="en-US" sz="3600" b="1" dirty="0"/>
          </a:p>
        </p:txBody>
      </p:sp>
      <p:sp>
        <p:nvSpPr>
          <p:cNvPr id="3" name="副标题 2"/>
          <p:cNvSpPr>
            <a:spLocks noGrp="1"/>
          </p:cNvSpPr>
          <p:nvPr>
            <p:ph type="subTitle" idx="1"/>
          </p:nvPr>
        </p:nvSpPr>
        <p:spPr>
          <a:xfrm>
            <a:off x="1168400" y="3447143"/>
            <a:ext cx="6807200" cy="635000"/>
          </a:xfrm>
        </p:spPr>
        <p:txBody>
          <a:bodyPr>
            <a:normAutofit/>
          </a:bodyPr>
          <a:lstStyle/>
          <a:p>
            <a:pPr>
              <a:lnSpc>
                <a:spcPct val="100000"/>
              </a:lnSpc>
              <a:spcBef>
                <a:spcPts val="0"/>
              </a:spcBef>
            </a:pPr>
            <a:r>
              <a:rPr lang="zh-CN" altLang="en-US" dirty="0">
                <a:sym typeface="+mn-ea"/>
              </a:rPr>
              <a:t>杨力畅</a:t>
            </a:r>
            <a:endParaRPr lang="en-US" sz="700" dirty="0">
              <a:sym typeface="+mn-ea"/>
            </a:endParaRPr>
          </a:p>
        </p:txBody>
      </p:sp>
      <p:sp>
        <p:nvSpPr>
          <p:cNvPr id="4" name="文本框 3"/>
          <p:cNvSpPr txBox="1"/>
          <p:nvPr/>
        </p:nvSpPr>
        <p:spPr>
          <a:xfrm>
            <a:off x="1934845" y="4748530"/>
            <a:ext cx="5274310" cy="645160"/>
          </a:xfrm>
          <a:prstGeom prst="rect">
            <a:avLst/>
          </a:prstGeom>
          <a:noFill/>
        </p:spPr>
        <p:txBody>
          <a:bodyPr wrap="square" rtlCol="0">
            <a:spAutoFit/>
          </a:bodyPr>
          <a:lstStyle/>
          <a:p>
            <a:pPr algn="ctr"/>
            <a:r>
              <a:rPr lang="en-US" altLang="zh-CN" dirty="0">
                <a:solidFill>
                  <a:srgbClr val="255E92"/>
                </a:solidFill>
              </a:rPr>
              <a:t>Jiawei Zhou and </a:t>
            </a:r>
            <a:r>
              <a:rPr lang="en-US" altLang="zh-CN" dirty="0" err="1">
                <a:solidFill>
                  <a:srgbClr val="255E92"/>
                </a:solidFill>
              </a:rPr>
              <a:t>Wuzhou</a:t>
            </a:r>
            <a:r>
              <a:rPr lang="en-US" altLang="zh-CN" dirty="0">
                <a:solidFill>
                  <a:srgbClr val="255E92"/>
                </a:solidFill>
              </a:rPr>
              <a:t> Li and Yi Cao and </a:t>
            </a:r>
            <a:r>
              <a:rPr lang="en-US" altLang="zh-CN" dirty="0" err="1">
                <a:solidFill>
                  <a:srgbClr val="255E92"/>
                </a:solidFill>
              </a:rPr>
              <a:t>Hongtao</a:t>
            </a:r>
            <a:r>
              <a:rPr lang="en-US" altLang="zh-CN" dirty="0">
                <a:solidFill>
                  <a:srgbClr val="255E92"/>
                </a:solidFill>
              </a:rPr>
              <a:t> Cai and Xiang Li</a:t>
            </a:r>
            <a:endParaRPr lang="zh-CN" altLang="en-US" dirty="0">
              <a:solidFill>
                <a:srgbClr val="255E9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702945" y="1380490"/>
            <a:ext cx="7751445" cy="4745990"/>
          </a:xfrm>
        </p:spPr>
        <p:txBody>
          <a:bodyPr>
            <a:normAutofit fontScale="92500" lnSpcReduction="20000"/>
          </a:bodyPr>
          <a:lstStyle/>
          <a:p>
            <a:pPr>
              <a:lnSpc>
                <a:spcPct val="100000"/>
              </a:lnSpc>
            </a:pPr>
            <a:r>
              <a:rPr lang="zh-CN" altLang="en-US" b="1" dirty="0"/>
              <a:t>目的：</a:t>
            </a:r>
            <a:endParaRPr lang="en-US" altLang="zh-CN" b="1" dirty="0"/>
          </a:p>
          <a:p>
            <a:pPr>
              <a:lnSpc>
                <a:spcPct val="100000"/>
              </a:lnSpc>
            </a:pPr>
            <a:r>
              <a:rPr lang="en-US" altLang="zh-CN" dirty="0">
                <a:solidFill>
                  <a:srgbClr val="002060"/>
                </a:solidFill>
              </a:rPr>
              <a:t>1.</a:t>
            </a:r>
            <a:r>
              <a:rPr lang="zh-CN" altLang="en-US" dirty="0">
                <a:solidFill>
                  <a:srgbClr val="002060"/>
                </a:solidFill>
              </a:rPr>
              <a:t>解决</a:t>
            </a:r>
            <a:r>
              <a:rPr lang="zh-CN" altLang="en-US" b="0" i="0" dirty="0">
                <a:solidFill>
                  <a:srgbClr val="002060"/>
                </a:solidFill>
                <a:effectLst/>
                <a:highlight>
                  <a:srgbClr val="FFFFFF"/>
                </a:highlight>
                <a:latin typeface="Arial" panose="020B0604020202020204" pitchFamily="34" charset="0"/>
              </a:rPr>
              <a:t>轴对齐的建议（</a:t>
            </a:r>
            <a:r>
              <a:rPr lang="en-US" altLang="zh-CN" b="0" i="0" dirty="0">
                <a:solidFill>
                  <a:srgbClr val="002060"/>
                </a:solidFill>
                <a:effectLst/>
                <a:highlight>
                  <a:srgbClr val="FFFFFF"/>
                </a:highlight>
                <a:latin typeface="Arial" panose="020B0604020202020204" pitchFamily="34" charset="0"/>
              </a:rPr>
              <a:t>axis-aligned proposals</a:t>
            </a:r>
            <a:r>
              <a:rPr lang="zh-CN" altLang="en-US" b="0" i="0" dirty="0">
                <a:solidFill>
                  <a:srgbClr val="002060"/>
                </a:solidFill>
                <a:effectLst/>
                <a:highlight>
                  <a:srgbClr val="FFFFFF"/>
                </a:highlight>
                <a:latin typeface="Arial" panose="020B0604020202020204" pitchFamily="34" charset="0"/>
              </a:rPr>
              <a:t>）问题</a:t>
            </a:r>
            <a:endParaRPr lang="en-US" altLang="zh-CN" b="0" i="0" dirty="0">
              <a:solidFill>
                <a:srgbClr val="002060"/>
              </a:solidFill>
              <a:effectLst/>
              <a:highlight>
                <a:srgbClr val="FFFFFF"/>
              </a:highlight>
              <a:latin typeface="Arial" panose="020B0604020202020204" pitchFamily="34" charset="0"/>
            </a:endParaRPr>
          </a:p>
          <a:p>
            <a:pPr>
              <a:lnSpc>
                <a:spcPct val="100000"/>
              </a:lnSpc>
            </a:pPr>
            <a:r>
              <a:rPr lang="en-US" altLang="zh-CN" b="0" i="0" dirty="0">
                <a:solidFill>
                  <a:srgbClr val="002060"/>
                </a:solidFill>
                <a:effectLst/>
                <a:highlight>
                  <a:srgbClr val="FFFFFF"/>
                </a:highlight>
                <a:latin typeface="Arial" panose="020B0604020202020204" pitchFamily="34" charset="0"/>
              </a:rPr>
              <a:t>2.</a:t>
            </a:r>
            <a:r>
              <a:rPr lang="zh-CN" altLang="en-US" b="0" i="0" dirty="0">
                <a:solidFill>
                  <a:srgbClr val="002060"/>
                </a:solidFill>
                <a:effectLst/>
                <a:highlight>
                  <a:srgbClr val="FFFFFF"/>
                </a:highlight>
                <a:latin typeface="Arial" panose="020B0604020202020204" pitchFamily="34" charset="0"/>
              </a:rPr>
              <a:t>解决标注数据稀缺问题</a:t>
            </a:r>
            <a:endParaRPr lang="zh-CN" altLang="en-US" dirty="0">
              <a:solidFill>
                <a:srgbClr val="002060"/>
              </a:solidFill>
            </a:endParaRPr>
          </a:p>
          <a:p>
            <a:pPr>
              <a:lnSpc>
                <a:spcPct val="100000"/>
              </a:lnSpc>
            </a:pPr>
            <a:r>
              <a:rPr lang="zh-CN" altLang="en-US" b="1" dirty="0"/>
              <a:t>方法：</a:t>
            </a:r>
            <a:endParaRPr lang="en-US" altLang="zh-CN" b="1" dirty="0"/>
          </a:p>
          <a:p>
            <a:pPr>
              <a:lnSpc>
                <a:spcPct val="100000"/>
              </a:lnSpc>
            </a:pPr>
            <a:r>
              <a:rPr lang="en-US" altLang="zh-CN" b="0" i="0" dirty="0">
                <a:solidFill>
                  <a:srgbClr val="002060"/>
                </a:solidFill>
                <a:effectLst/>
                <a:highlight>
                  <a:srgbClr val="FFFFFF"/>
                </a:highlight>
                <a:latin typeface="Arial" panose="020B0604020202020204" pitchFamily="34" charset="0"/>
              </a:rPr>
              <a:t>1.</a:t>
            </a:r>
            <a:r>
              <a:rPr lang="zh-CN" altLang="en-US" b="0" i="0" dirty="0">
                <a:solidFill>
                  <a:srgbClr val="002060"/>
                </a:solidFill>
                <a:effectLst/>
                <a:highlight>
                  <a:srgbClr val="FFFFFF"/>
                </a:highlight>
                <a:latin typeface="Arial" panose="020B0604020202020204" pitchFamily="34" charset="0"/>
              </a:rPr>
              <a:t>使用定向边界框（</a:t>
            </a:r>
            <a:r>
              <a:rPr lang="en-US" altLang="zh-CN" b="0" i="0" dirty="0">
                <a:solidFill>
                  <a:srgbClr val="002060"/>
                </a:solidFill>
                <a:effectLst/>
                <a:highlight>
                  <a:srgbClr val="FFFFFF"/>
                </a:highlight>
                <a:latin typeface="Arial" panose="020B0604020202020204" pitchFamily="34" charset="0"/>
              </a:rPr>
              <a:t>oriented bounding boxes, OBBs</a:t>
            </a:r>
            <a:r>
              <a:rPr lang="zh-CN" altLang="en-US" b="0" i="0" dirty="0">
                <a:solidFill>
                  <a:srgbClr val="002060"/>
                </a:solidFill>
                <a:effectLst/>
                <a:highlight>
                  <a:srgbClr val="FFFFFF"/>
                </a:highlight>
                <a:latin typeface="Arial" panose="020B0604020202020204" pitchFamily="34" charset="0"/>
              </a:rPr>
              <a:t>）代替传统的水平边界框</a:t>
            </a:r>
            <a:endParaRPr lang="en-US" altLang="zh-CN" b="0" i="0" dirty="0">
              <a:solidFill>
                <a:srgbClr val="002060"/>
              </a:solidFill>
              <a:effectLst/>
              <a:highlight>
                <a:srgbClr val="FFFFFF"/>
              </a:highlight>
              <a:latin typeface="Arial" panose="020B0604020202020204" pitchFamily="34" charset="0"/>
            </a:endParaRPr>
          </a:p>
          <a:p>
            <a:pPr>
              <a:lnSpc>
                <a:spcPct val="100000"/>
              </a:lnSpc>
            </a:pPr>
            <a:r>
              <a:rPr lang="en-US" altLang="zh-CN" b="0" i="0" dirty="0">
                <a:solidFill>
                  <a:srgbClr val="002060"/>
                </a:solidFill>
                <a:effectLst/>
                <a:highlight>
                  <a:srgbClr val="FFFFFF"/>
                </a:highlight>
                <a:latin typeface="Arial" panose="020B0604020202020204" pitchFamily="34" charset="0"/>
              </a:rPr>
              <a:t>2.</a:t>
            </a:r>
            <a:r>
              <a:rPr lang="zh-CN" altLang="en-US" b="0" i="0" dirty="0">
                <a:solidFill>
                  <a:srgbClr val="002060"/>
                </a:solidFill>
                <a:effectLst/>
                <a:highlight>
                  <a:srgbClr val="FFFFFF"/>
                </a:highlight>
                <a:latin typeface="Arial" panose="020B0604020202020204" pitchFamily="34" charset="0"/>
              </a:rPr>
              <a:t>引入了一个带有动态更新记忆库的监督对比学习模块（</a:t>
            </a:r>
            <a:r>
              <a:rPr lang="en-US" altLang="zh-CN" b="0" i="0" dirty="0">
                <a:solidFill>
                  <a:srgbClr val="002060"/>
                </a:solidFill>
                <a:effectLst/>
                <a:highlight>
                  <a:srgbClr val="FFFFFF"/>
                </a:highlight>
                <a:latin typeface="Arial" panose="020B0604020202020204" pitchFamily="34" charset="0"/>
              </a:rPr>
              <a:t>Memorable Contrastive Learning, MCL</a:t>
            </a:r>
            <a:r>
              <a:rPr lang="zh-CN" altLang="en-US" b="0" i="0" dirty="0">
                <a:solidFill>
                  <a:srgbClr val="002060"/>
                </a:solidFill>
                <a:effectLst/>
                <a:highlight>
                  <a:srgbClr val="FFFFFF"/>
                </a:highlight>
                <a:latin typeface="Arial" panose="020B0604020202020204" pitchFamily="34" charset="0"/>
              </a:rPr>
              <a:t>），该模块利用大量负样本批次来增强模型学习未见类别区分性特征的能力。</a:t>
            </a:r>
            <a:endParaRPr lang="zh-CN" altLang="en-US" dirty="0"/>
          </a:p>
          <a:p>
            <a:pPr>
              <a:lnSpc>
                <a:spcPct val="100000"/>
              </a:lnSpc>
            </a:pPr>
            <a:r>
              <a:rPr lang="zh-CN" altLang="en-US" b="1" dirty="0"/>
              <a:t>特点：</a:t>
            </a:r>
            <a:r>
              <a:rPr lang="zh-CN" altLang="en-US" dirty="0"/>
              <a:t>少样本高性能</a:t>
            </a:r>
            <a:endParaRPr lang="en-US" altLang="zh-CN" dirty="0">
              <a:latin typeface="Arial" panose="020B0604020202020204" pitchFamily="34" charset="0"/>
              <a:cs typeface="Arial" panose="020B0604020202020204" pitchFamily="34" charset="0"/>
              <a:sym typeface="+mn-ea"/>
            </a:endParaRPr>
          </a:p>
          <a:p>
            <a:pPr>
              <a:lnSpc>
                <a:spcPct val="100000"/>
              </a:lnSpc>
            </a:pPr>
            <a:endParaRPr lang="en-US" altLang="zh-CN" dirty="0">
              <a:latin typeface="Arial" panose="020B0604020202020204" pitchFamily="34" charset="0"/>
              <a:cs typeface="Arial" panose="020B0604020202020204" pitchFamily="34" charset="0"/>
              <a:sym typeface="+mn-ea"/>
            </a:endParaRPr>
          </a:p>
        </p:txBody>
      </p:sp>
      <p:sp>
        <p:nvSpPr>
          <p:cNvPr id="10" name="文本占位符 9"/>
          <p:cNvSpPr>
            <a:spLocks noGrp="1"/>
          </p:cNvSpPr>
          <p:nvPr>
            <p:ph type="body" sz="quarter" idx="13"/>
          </p:nvPr>
        </p:nvSpPr>
        <p:spPr>
          <a:xfrm>
            <a:off x="527050" y="95250"/>
            <a:ext cx="4961255" cy="577850"/>
          </a:xfrm>
        </p:spPr>
        <p:txBody>
          <a:bodyPr/>
          <a:lstStyle/>
          <a:p>
            <a:r>
              <a:rPr lang="en-US" altLang="zh-CN"/>
              <a:t>1 </a:t>
            </a:r>
            <a:r>
              <a:rPr lang="zh-CN" altLang="en-US"/>
              <a:t>概述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3"/>
          </p:nvPr>
        </p:nvSpPr>
        <p:spPr>
          <a:xfrm>
            <a:off x="527050" y="95250"/>
            <a:ext cx="4961255" cy="577850"/>
          </a:xfrm>
        </p:spPr>
        <p:txBody>
          <a:bodyPr/>
          <a:lstStyle/>
          <a:p>
            <a:r>
              <a:rPr lang="en-US" altLang="zh-CN" dirty="0"/>
              <a:t>2 </a:t>
            </a:r>
            <a:r>
              <a:rPr lang="zh-CN" altLang="en-US" dirty="0">
                <a:ea typeface="宋体" charset="0"/>
              </a:rPr>
              <a:t>原图</a:t>
            </a:r>
          </a:p>
        </p:txBody>
      </p:sp>
      <p:pic>
        <p:nvPicPr>
          <p:cNvPr id="8" name="图片 7">
            <a:extLst>
              <a:ext uri="{FF2B5EF4-FFF2-40B4-BE49-F238E27FC236}">
                <a16:creationId xmlns:a16="http://schemas.microsoft.com/office/drawing/2014/main" id="{080B7227-B500-D853-6ACE-F5806F9FBD6B}"/>
              </a:ext>
            </a:extLst>
          </p:cNvPr>
          <p:cNvPicPr>
            <a:picLocks noChangeAspect="1"/>
          </p:cNvPicPr>
          <p:nvPr/>
        </p:nvPicPr>
        <p:blipFill>
          <a:blip r:embed="rId3"/>
          <a:stretch>
            <a:fillRect/>
          </a:stretch>
        </p:blipFill>
        <p:spPr>
          <a:xfrm>
            <a:off x="0" y="880306"/>
            <a:ext cx="9144000" cy="4852658"/>
          </a:xfrm>
          <a:prstGeom prst="rect">
            <a:avLst/>
          </a:prstGeom>
          <a:solidFill>
            <a:srgbClr val="F4B183"/>
          </a:solid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603E3531-32B1-9C44-D895-5998D6E6DACE}"/>
              </a:ext>
            </a:extLst>
          </p:cNvPr>
          <p:cNvPicPr>
            <a:picLocks/>
          </p:cNvPicPr>
          <p:nvPr/>
        </p:nvPicPr>
        <p:blipFill rotWithShape="1">
          <a:blip r:embed="rId2"/>
          <a:srcRect l="-709" t="-598" r="711" b="598"/>
          <a:stretch/>
        </p:blipFill>
        <p:spPr>
          <a:xfrm>
            <a:off x="-107657" y="4228146"/>
            <a:ext cx="1875600" cy="817200"/>
          </a:xfrm>
          <a:prstGeom prst="rect">
            <a:avLst/>
          </a:prstGeom>
          <a:ln w="12700">
            <a:solidFill>
              <a:srgbClr val="000000"/>
            </a:solidFill>
          </a:ln>
          <a:effectLst>
            <a:softEdge rad="0"/>
          </a:effectLst>
          <a:scene3d>
            <a:camera prst="isometricOffAxis2Right"/>
            <a:lightRig rig="threePt" dir="t"/>
          </a:scene3d>
        </p:spPr>
      </p:pic>
      <p:pic>
        <p:nvPicPr>
          <p:cNvPr id="62" name="图片 61">
            <a:extLst>
              <a:ext uri="{FF2B5EF4-FFF2-40B4-BE49-F238E27FC236}">
                <a16:creationId xmlns:a16="http://schemas.microsoft.com/office/drawing/2014/main" id="{05AB6703-7CC0-E13E-C902-AD0B087ABCD6}"/>
              </a:ext>
            </a:extLst>
          </p:cNvPr>
          <p:cNvPicPr preferRelativeResize="0">
            <a:picLocks/>
          </p:cNvPicPr>
          <p:nvPr/>
        </p:nvPicPr>
        <p:blipFill rotWithShape="1">
          <a:blip r:embed="rId3"/>
          <a:srcRect l="8684" t="1028" r="-8683" b="-1028"/>
          <a:stretch/>
        </p:blipFill>
        <p:spPr>
          <a:xfrm>
            <a:off x="-25508" y="4235958"/>
            <a:ext cx="1875600" cy="817200"/>
          </a:xfrm>
          <a:prstGeom prst="rect">
            <a:avLst/>
          </a:prstGeom>
          <a:ln w="12700">
            <a:solidFill>
              <a:srgbClr val="000000"/>
            </a:solidFill>
          </a:ln>
          <a:effectLst>
            <a:softEdge rad="0"/>
          </a:effectLst>
          <a:scene3d>
            <a:camera prst="isometricOffAxis2Right"/>
            <a:lightRig rig="threePt" dir="t"/>
          </a:scene3d>
        </p:spPr>
      </p:pic>
      <p:sp>
        <p:nvSpPr>
          <p:cNvPr id="6" name="矩形: 圆角 5">
            <a:extLst>
              <a:ext uri="{FF2B5EF4-FFF2-40B4-BE49-F238E27FC236}">
                <a16:creationId xmlns:a16="http://schemas.microsoft.com/office/drawing/2014/main" id="{F834BED3-A35F-5DEC-A482-DFB91F44F055}"/>
              </a:ext>
            </a:extLst>
          </p:cNvPr>
          <p:cNvSpPr/>
          <p:nvPr/>
        </p:nvSpPr>
        <p:spPr>
          <a:xfrm>
            <a:off x="1818000" y="3877244"/>
            <a:ext cx="4577715" cy="1760861"/>
          </a:xfrm>
          <a:prstGeom prst="roundRect">
            <a:avLst/>
          </a:prstGeom>
          <a:solidFill>
            <a:srgbClr val="EEF6E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0" name="图片 59">
            <a:extLst>
              <a:ext uri="{FF2B5EF4-FFF2-40B4-BE49-F238E27FC236}">
                <a16:creationId xmlns:a16="http://schemas.microsoft.com/office/drawing/2014/main" id="{5FBF50FC-E277-09F1-1F1A-40E9D27EAB5D}"/>
              </a:ext>
            </a:extLst>
          </p:cNvPr>
          <p:cNvPicPr>
            <a:picLocks noChangeAspect="1"/>
          </p:cNvPicPr>
          <p:nvPr/>
        </p:nvPicPr>
        <p:blipFill rotWithShape="1">
          <a:blip r:embed="rId4"/>
          <a:srcRect l="1" r="1"/>
          <a:stretch/>
        </p:blipFill>
        <p:spPr>
          <a:xfrm>
            <a:off x="-174187" y="1863487"/>
            <a:ext cx="1875600" cy="817200"/>
          </a:xfrm>
          <a:prstGeom prst="rect">
            <a:avLst/>
          </a:prstGeom>
          <a:ln w="12700">
            <a:solidFill>
              <a:srgbClr val="000000"/>
            </a:solidFill>
          </a:ln>
          <a:effectLst>
            <a:softEdge rad="0"/>
          </a:effectLst>
          <a:scene3d>
            <a:camera prst="isometricOffAxis2Right"/>
            <a:lightRig rig="threePt" dir="t"/>
          </a:scene3d>
        </p:spPr>
      </p:pic>
      <p:pic>
        <p:nvPicPr>
          <p:cNvPr id="56" name="图片 55">
            <a:extLst>
              <a:ext uri="{FF2B5EF4-FFF2-40B4-BE49-F238E27FC236}">
                <a16:creationId xmlns:a16="http://schemas.microsoft.com/office/drawing/2014/main" id="{51779243-0656-1833-408A-66D2212071D1}"/>
              </a:ext>
            </a:extLst>
          </p:cNvPr>
          <p:cNvPicPr preferRelativeResize="0">
            <a:picLocks/>
          </p:cNvPicPr>
          <p:nvPr/>
        </p:nvPicPr>
        <p:blipFill rotWithShape="1">
          <a:blip r:embed="rId3"/>
          <a:srcRect l="8684" t="1028" r="-8683" b="-1028"/>
          <a:stretch/>
        </p:blipFill>
        <p:spPr>
          <a:xfrm>
            <a:off x="-94300" y="1863487"/>
            <a:ext cx="1875600" cy="817200"/>
          </a:xfrm>
          <a:prstGeom prst="rect">
            <a:avLst/>
          </a:prstGeom>
          <a:ln w="12700">
            <a:solidFill>
              <a:srgbClr val="000000"/>
            </a:solidFill>
          </a:ln>
          <a:effectLst>
            <a:softEdge rad="0"/>
          </a:effectLst>
          <a:scene3d>
            <a:camera prst="isometricOffAxis2Right"/>
            <a:lightRig rig="threePt" dir="t"/>
          </a:scene3d>
        </p:spPr>
      </p:pic>
      <p:pic>
        <p:nvPicPr>
          <p:cNvPr id="54" name="图片 53">
            <a:extLst>
              <a:ext uri="{FF2B5EF4-FFF2-40B4-BE49-F238E27FC236}">
                <a16:creationId xmlns:a16="http://schemas.microsoft.com/office/drawing/2014/main" id="{6B55BF03-1EBE-C38F-9651-A3F9BBD112F5}"/>
              </a:ext>
            </a:extLst>
          </p:cNvPr>
          <p:cNvPicPr preferRelativeResize="0">
            <a:picLocks/>
          </p:cNvPicPr>
          <p:nvPr/>
        </p:nvPicPr>
        <p:blipFill rotWithShape="1">
          <a:blip r:embed="rId5"/>
          <a:srcRect l="6343" t="1028" r="-6343" b="-1028"/>
          <a:stretch/>
        </p:blipFill>
        <p:spPr>
          <a:xfrm>
            <a:off x="-6108" y="1868334"/>
            <a:ext cx="1875600" cy="817200"/>
          </a:xfrm>
          <a:prstGeom prst="rect">
            <a:avLst/>
          </a:prstGeom>
          <a:ln w="12700">
            <a:solidFill>
              <a:srgbClr val="000000"/>
            </a:solidFill>
          </a:ln>
          <a:effectLst>
            <a:softEdge rad="0"/>
          </a:effectLst>
          <a:scene3d>
            <a:camera prst="isometricOffAxis2Right"/>
            <a:lightRig rig="threePt" dir="t"/>
          </a:scene3d>
        </p:spPr>
      </p:pic>
      <p:pic>
        <p:nvPicPr>
          <p:cNvPr id="49" name="图片 48">
            <a:extLst>
              <a:ext uri="{FF2B5EF4-FFF2-40B4-BE49-F238E27FC236}">
                <a16:creationId xmlns:a16="http://schemas.microsoft.com/office/drawing/2014/main" id="{109B42D3-8BAD-0B29-925E-AC04A3DF7220}"/>
              </a:ext>
            </a:extLst>
          </p:cNvPr>
          <p:cNvPicPr>
            <a:picLocks/>
          </p:cNvPicPr>
          <p:nvPr/>
        </p:nvPicPr>
        <p:blipFill rotWithShape="1">
          <a:blip r:embed="rId2"/>
          <a:srcRect l="-709" t="-598" r="711" b="598"/>
          <a:stretch/>
        </p:blipFill>
        <p:spPr>
          <a:xfrm>
            <a:off x="86385" y="1864753"/>
            <a:ext cx="1875600" cy="817200"/>
          </a:xfrm>
          <a:prstGeom prst="rect">
            <a:avLst/>
          </a:prstGeom>
          <a:ln w="12700">
            <a:solidFill>
              <a:srgbClr val="000000"/>
            </a:solidFill>
          </a:ln>
          <a:effectLst>
            <a:softEdge rad="0"/>
          </a:effectLst>
          <a:scene3d>
            <a:camera prst="isometricOffAxis2Right"/>
            <a:lightRig rig="threePt" dir="t"/>
          </a:scene3d>
        </p:spPr>
      </p:pic>
      <p:pic>
        <p:nvPicPr>
          <p:cNvPr id="45" name="图片 44">
            <a:extLst>
              <a:ext uri="{FF2B5EF4-FFF2-40B4-BE49-F238E27FC236}">
                <a16:creationId xmlns:a16="http://schemas.microsoft.com/office/drawing/2014/main" id="{3574952B-75FC-64FF-70B1-54D99926B0D6}"/>
              </a:ext>
            </a:extLst>
          </p:cNvPr>
          <p:cNvPicPr>
            <a:picLocks noChangeAspect="1"/>
          </p:cNvPicPr>
          <p:nvPr/>
        </p:nvPicPr>
        <p:blipFill rotWithShape="1">
          <a:blip r:embed="rId6"/>
          <a:srcRect l="5070" t="604" r="-5070" b="-604"/>
          <a:stretch/>
        </p:blipFill>
        <p:spPr>
          <a:xfrm>
            <a:off x="152967" y="1863487"/>
            <a:ext cx="1875600" cy="817200"/>
          </a:xfrm>
          <a:prstGeom prst="rect">
            <a:avLst/>
          </a:prstGeom>
          <a:ln w="12700">
            <a:solidFill>
              <a:srgbClr val="000000"/>
            </a:solidFill>
          </a:ln>
          <a:effectLst>
            <a:softEdge rad="0"/>
          </a:effectLst>
          <a:scene3d>
            <a:camera prst="isometricOffAxis2Right"/>
            <a:lightRig rig="threePt" dir="t"/>
          </a:scene3d>
        </p:spPr>
      </p:pic>
      <p:pic>
        <p:nvPicPr>
          <p:cNvPr id="43" name="图片 42">
            <a:extLst>
              <a:ext uri="{FF2B5EF4-FFF2-40B4-BE49-F238E27FC236}">
                <a16:creationId xmlns:a16="http://schemas.microsoft.com/office/drawing/2014/main" id="{9EDDF41C-9666-01CB-1661-A03CD266DF4C}"/>
              </a:ext>
            </a:extLst>
          </p:cNvPr>
          <p:cNvPicPr>
            <a:picLocks noChangeAspect="1"/>
          </p:cNvPicPr>
          <p:nvPr/>
        </p:nvPicPr>
        <p:blipFill rotWithShape="1">
          <a:blip r:embed="rId7"/>
          <a:srcRect l="-10" r="-10"/>
          <a:stretch/>
        </p:blipFill>
        <p:spPr>
          <a:xfrm>
            <a:off x="227067" y="1870562"/>
            <a:ext cx="1875981" cy="817937"/>
          </a:xfrm>
          <a:prstGeom prst="rect">
            <a:avLst/>
          </a:prstGeom>
          <a:ln w="12700">
            <a:solidFill>
              <a:srgbClr val="000000"/>
            </a:solidFill>
          </a:ln>
          <a:effectLst>
            <a:softEdge rad="0"/>
          </a:effectLst>
          <a:scene3d>
            <a:camera prst="isometricOffAxis2Right"/>
            <a:lightRig rig="threePt" dir="t"/>
          </a:scene3d>
        </p:spPr>
      </p:pic>
      <p:sp>
        <p:nvSpPr>
          <p:cNvPr id="19" name="矩形: 圆角 18">
            <a:extLst>
              <a:ext uri="{FF2B5EF4-FFF2-40B4-BE49-F238E27FC236}">
                <a16:creationId xmlns:a16="http://schemas.microsoft.com/office/drawing/2014/main" id="{592EF489-EB9D-4956-78E7-1356312632FD}"/>
              </a:ext>
            </a:extLst>
          </p:cNvPr>
          <p:cNvSpPr/>
          <p:nvPr/>
        </p:nvSpPr>
        <p:spPr>
          <a:xfrm>
            <a:off x="1818000" y="1470019"/>
            <a:ext cx="4577715" cy="1760861"/>
          </a:xfrm>
          <a:prstGeom prst="roundRect">
            <a:avLst/>
          </a:prstGeom>
          <a:solidFill>
            <a:srgbClr val="EEF6E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617F5494-473B-FAFB-0092-86CA7C43C4B6}"/>
              </a:ext>
            </a:extLst>
          </p:cNvPr>
          <p:cNvSpPr>
            <a:spLocks noGrp="1"/>
          </p:cNvSpPr>
          <p:nvPr>
            <p:ph type="sldNum" sz="quarter" idx="12"/>
          </p:nvPr>
        </p:nvSpPr>
        <p:spPr/>
        <p:txBody>
          <a:bodyPr/>
          <a:lstStyle/>
          <a:p>
            <a:endParaRPr lang="zh-CN" altLang="en-US" dirty="0"/>
          </a:p>
        </p:txBody>
      </p:sp>
      <p:sp>
        <p:nvSpPr>
          <p:cNvPr id="4" name="文本占位符 3">
            <a:extLst>
              <a:ext uri="{FF2B5EF4-FFF2-40B4-BE49-F238E27FC236}">
                <a16:creationId xmlns:a16="http://schemas.microsoft.com/office/drawing/2014/main" id="{CCC97416-6B53-0346-D870-C6707FB10099}"/>
              </a:ext>
            </a:extLst>
          </p:cNvPr>
          <p:cNvSpPr>
            <a:spLocks noGrp="1"/>
          </p:cNvSpPr>
          <p:nvPr>
            <p:ph type="body" sz="quarter" idx="13"/>
          </p:nvPr>
        </p:nvSpPr>
        <p:spPr/>
        <p:txBody>
          <a:bodyPr/>
          <a:lstStyle/>
          <a:p>
            <a:r>
              <a:rPr lang="en-US" altLang="zh-CN" dirty="0"/>
              <a:t>2 </a:t>
            </a:r>
            <a:r>
              <a:rPr lang="zh-CN" altLang="en-US" dirty="0">
                <a:ea typeface="宋体" charset="0"/>
              </a:rPr>
              <a:t>绘图</a:t>
            </a:r>
          </a:p>
          <a:p>
            <a:endParaRPr lang="zh-CN" altLang="en-US" dirty="0"/>
          </a:p>
        </p:txBody>
      </p:sp>
      <p:sp>
        <p:nvSpPr>
          <p:cNvPr id="20" name="立方体 19">
            <a:extLst>
              <a:ext uri="{FF2B5EF4-FFF2-40B4-BE49-F238E27FC236}">
                <a16:creationId xmlns:a16="http://schemas.microsoft.com/office/drawing/2014/main" id="{0F97AF7B-D32D-6674-637C-B7736996BED2}"/>
              </a:ext>
            </a:extLst>
          </p:cNvPr>
          <p:cNvSpPr/>
          <p:nvPr/>
        </p:nvSpPr>
        <p:spPr>
          <a:xfrm>
            <a:off x="2052345" y="1945992"/>
            <a:ext cx="1209294" cy="627888"/>
          </a:xfrm>
          <a:prstGeom prst="cube">
            <a:avLst/>
          </a:prstGeom>
          <a:solidFill>
            <a:srgbClr val="C0DBF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000000"/>
                </a:solidFill>
              </a:rPr>
              <a:t>Backbone</a:t>
            </a:r>
            <a:endParaRPr lang="zh-CN" altLang="en-US" sz="1600" dirty="0">
              <a:solidFill>
                <a:srgbClr val="000000"/>
              </a:solidFill>
            </a:endParaRPr>
          </a:p>
        </p:txBody>
      </p:sp>
      <p:sp>
        <p:nvSpPr>
          <p:cNvPr id="21" name="立方体 20">
            <a:extLst>
              <a:ext uri="{FF2B5EF4-FFF2-40B4-BE49-F238E27FC236}">
                <a16:creationId xmlns:a16="http://schemas.microsoft.com/office/drawing/2014/main" id="{8D47D672-F5D7-AA20-A049-A8833A68C601}"/>
              </a:ext>
            </a:extLst>
          </p:cNvPr>
          <p:cNvSpPr/>
          <p:nvPr/>
        </p:nvSpPr>
        <p:spPr>
          <a:xfrm>
            <a:off x="3456148" y="1951715"/>
            <a:ext cx="691134" cy="646176"/>
          </a:xfrm>
          <a:prstGeom prst="cube">
            <a:avLst/>
          </a:prstGeom>
          <a:solidFill>
            <a:srgbClr val="C0DBF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002060"/>
              </a:solidFill>
            </a:endParaRPr>
          </a:p>
        </p:txBody>
      </p:sp>
      <p:sp>
        <p:nvSpPr>
          <p:cNvPr id="22" name="立方体 21">
            <a:extLst>
              <a:ext uri="{FF2B5EF4-FFF2-40B4-BE49-F238E27FC236}">
                <a16:creationId xmlns:a16="http://schemas.microsoft.com/office/drawing/2014/main" id="{6CAA30F8-9647-C9D6-0F3D-A1AB77758E04}"/>
              </a:ext>
            </a:extLst>
          </p:cNvPr>
          <p:cNvSpPr/>
          <p:nvPr/>
        </p:nvSpPr>
        <p:spPr>
          <a:xfrm>
            <a:off x="4292727" y="1962539"/>
            <a:ext cx="1932432" cy="633984"/>
          </a:xfrm>
          <a:prstGeom prst="cube">
            <a:avLst/>
          </a:prstGeom>
          <a:solidFill>
            <a:srgbClr val="C0DBF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立方体 23">
            <a:extLst>
              <a:ext uri="{FF2B5EF4-FFF2-40B4-BE49-F238E27FC236}">
                <a16:creationId xmlns:a16="http://schemas.microsoft.com/office/drawing/2014/main" id="{8971ACED-5DDC-27DE-6CED-E879367CCCCB}"/>
              </a:ext>
            </a:extLst>
          </p:cNvPr>
          <p:cNvSpPr/>
          <p:nvPr/>
        </p:nvSpPr>
        <p:spPr>
          <a:xfrm>
            <a:off x="6918330" y="2573880"/>
            <a:ext cx="1373886" cy="323088"/>
          </a:xfrm>
          <a:prstGeom prst="cube">
            <a:avLst/>
          </a:prstGeom>
          <a:solidFill>
            <a:srgbClr val="C0DBF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立方体 24">
            <a:extLst>
              <a:ext uri="{FF2B5EF4-FFF2-40B4-BE49-F238E27FC236}">
                <a16:creationId xmlns:a16="http://schemas.microsoft.com/office/drawing/2014/main" id="{A4ADE015-4BB4-FA32-684F-04710AA48996}"/>
              </a:ext>
            </a:extLst>
          </p:cNvPr>
          <p:cNvSpPr/>
          <p:nvPr/>
        </p:nvSpPr>
        <p:spPr>
          <a:xfrm>
            <a:off x="6918330" y="1682265"/>
            <a:ext cx="1373886" cy="323088"/>
          </a:xfrm>
          <a:prstGeom prst="cube">
            <a:avLst/>
          </a:prstGeom>
          <a:solidFill>
            <a:srgbClr val="C0DBF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B8D72E19-A6DE-3028-84B9-FC83345594D7}"/>
              </a:ext>
            </a:extLst>
          </p:cNvPr>
          <p:cNvSpPr txBox="1"/>
          <p:nvPr/>
        </p:nvSpPr>
        <p:spPr>
          <a:xfrm>
            <a:off x="3411574" y="2180462"/>
            <a:ext cx="885643" cy="338554"/>
          </a:xfrm>
          <a:prstGeom prst="rect">
            <a:avLst/>
          </a:prstGeom>
          <a:noFill/>
        </p:spPr>
        <p:txBody>
          <a:bodyPr wrap="square" rtlCol="0">
            <a:spAutoFit/>
          </a:bodyPr>
          <a:lstStyle/>
          <a:p>
            <a:r>
              <a:rPr lang="en-US" altLang="zh-CN" sz="1600" dirty="0">
                <a:solidFill>
                  <a:srgbClr val="002060"/>
                </a:solidFill>
              </a:rPr>
              <a:t>FPN</a:t>
            </a:r>
            <a:endParaRPr lang="zh-CN" altLang="en-US" sz="1600" dirty="0">
              <a:solidFill>
                <a:srgbClr val="002060"/>
              </a:solidFill>
            </a:endParaRPr>
          </a:p>
        </p:txBody>
      </p:sp>
      <p:sp>
        <p:nvSpPr>
          <p:cNvPr id="28" name="文本框 27">
            <a:extLst>
              <a:ext uri="{FF2B5EF4-FFF2-40B4-BE49-F238E27FC236}">
                <a16:creationId xmlns:a16="http://schemas.microsoft.com/office/drawing/2014/main" id="{F9E8E82A-6BED-7009-4CCB-667D26A12095}"/>
              </a:ext>
            </a:extLst>
          </p:cNvPr>
          <p:cNvSpPr txBox="1"/>
          <p:nvPr/>
        </p:nvSpPr>
        <p:spPr>
          <a:xfrm>
            <a:off x="4249012" y="2058061"/>
            <a:ext cx="1905561" cy="584775"/>
          </a:xfrm>
          <a:prstGeom prst="rect">
            <a:avLst/>
          </a:prstGeom>
          <a:noFill/>
        </p:spPr>
        <p:txBody>
          <a:bodyPr wrap="square" rtlCol="0">
            <a:spAutoFit/>
          </a:bodyPr>
          <a:lstStyle/>
          <a:p>
            <a:pPr algn="ctr"/>
            <a:r>
              <a:rPr lang="en-US" altLang="zh-CN" sz="1600" dirty="0">
                <a:solidFill>
                  <a:srgbClr val="000000"/>
                </a:solidFill>
              </a:rPr>
              <a:t>orientation-aware proposals</a:t>
            </a:r>
            <a:endParaRPr lang="zh-CN" altLang="en-US" sz="1600" dirty="0">
              <a:solidFill>
                <a:srgbClr val="000000"/>
              </a:solidFill>
            </a:endParaRPr>
          </a:p>
        </p:txBody>
      </p:sp>
      <p:sp>
        <p:nvSpPr>
          <p:cNvPr id="29" name="文本框 28">
            <a:extLst>
              <a:ext uri="{FF2B5EF4-FFF2-40B4-BE49-F238E27FC236}">
                <a16:creationId xmlns:a16="http://schemas.microsoft.com/office/drawing/2014/main" id="{351C7AA5-8701-695E-FB07-FFFB232508C1}"/>
              </a:ext>
            </a:extLst>
          </p:cNvPr>
          <p:cNvSpPr txBox="1"/>
          <p:nvPr/>
        </p:nvSpPr>
        <p:spPr>
          <a:xfrm>
            <a:off x="6852920" y="1727691"/>
            <a:ext cx="2141220" cy="338554"/>
          </a:xfrm>
          <a:prstGeom prst="rect">
            <a:avLst/>
          </a:prstGeom>
          <a:noFill/>
        </p:spPr>
        <p:txBody>
          <a:bodyPr wrap="square" rtlCol="0">
            <a:spAutoFit/>
          </a:bodyPr>
          <a:lstStyle/>
          <a:p>
            <a:r>
              <a:rPr lang="en-US" altLang="zh-CN" sz="1600" dirty="0">
                <a:solidFill>
                  <a:srgbClr val="000000"/>
                </a:solidFill>
              </a:rPr>
              <a:t>Classification</a:t>
            </a:r>
            <a:endParaRPr lang="zh-CN" altLang="en-US" sz="1600" dirty="0">
              <a:solidFill>
                <a:srgbClr val="000000"/>
              </a:solidFill>
            </a:endParaRPr>
          </a:p>
        </p:txBody>
      </p:sp>
      <p:sp>
        <p:nvSpPr>
          <p:cNvPr id="30" name="文本框 29">
            <a:extLst>
              <a:ext uri="{FF2B5EF4-FFF2-40B4-BE49-F238E27FC236}">
                <a16:creationId xmlns:a16="http://schemas.microsoft.com/office/drawing/2014/main" id="{9D450CC1-36F3-939C-6F7B-BC937007A6F0}"/>
              </a:ext>
            </a:extLst>
          </p:cNvPr>
          <p:cNvSpPr txBox="1"/>
          <p:nvPr/>
        </p:nvSpPr>
        <p:spPr>
          <a:xfrm>
            <a:off x="6888480" y="2596523"/>
            <a:ext cx="1874520" cy="338554"/>
          </a:xfrm>
          <a:prstGeom prst="rect">
            <a:avLst/>
          </a:prstGeom>
          <a:noFill/>
        </p:spPr>
        <p:txBody>
          <a:bodyPr wrap="square" rtlCol="0">
            <a:spAutoFit/>
          </a:bodyPr>
          <a:lstStyle/>
          <a:p>
            <a:r>
              <a:rPr lang="en-US" altLang="zh-CN" sz="1600" dirty="0">
                <a:solidFill>
                  <a:srgbClr val="000000"/>
                </a:solidFill>
              </a:rPr>
              <a:t>Localization</a:t>
            </a:r>
            <a:endParaRPr lang="zh-CN" altLang="en-US" sz="1600" dirty="0">
              <a:solidFill>
                <a:srgbClr val="000000"/>
              </a:solidFill>
            </a:endParaRPr>
          </a:p>
        </p:txBody>
      </p:sp>
      <p:cxnSp>
        <p:nvCxnSpPr>
          <p:cNvPr id="32" name="直接箭头连接符 31">
            <a:extLst>
              <a:ext uri="{FF2B5EF4-FFF2-40B4-BE49-F238E27FC236}">
                <a16:creationId xmlns:a16="http://schemas.microsoft.com/office/drawing/2014/main" id="{93200824-4074-2266-2D7D-BB0BA4A840E2}"/>
              </a:ext>
            </a:extLst>
          </p:cNvPr>
          <p:cNvCxnSpPr/>
          <p:nvPr/>
        </p:nvCxnSpPr>
        <p:spPr>
          <a:xfrm>
            <a:off x="3200116" y="2258568"/>
            <a:ext cx="256032"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938AA61-E630-124D-0FA8-C26692670A01}"/>
              </a:ext>
            </a:extLst>
          </p:cNvPr>
          <p:cNvCxnSpPr/>
          <p:nvPr/>
        </p:nvCxnSpPr>
        <p:spPr>
          <a:xfrm>
            <a:off x="4036695" y="2258568"/>
            <a:ext cx="256032"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75587D3-0567-3E89-0506-D7ACD25F5E49}"/>
              </a:ext>
            </a:extLst>
          </p:cNvPr>
          <p:cNvCxnSpPr/>
          <p:nvPr/>
        </p:nvCxnSpPr>
        <p:spPr>
          <a:xfrm>
            <a:off x="6154573" y="2304288"/>
            <a:ext cx="32766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4EB7E26-9D7B-CD71-F7C2-B52FCA0690D4}"/>
              </a:ext>
            </a:extLst>
          </p:cNvPr>
          <p:cNvCxnSpPr/>
          <p:nvPr/>
        </p:nvCxnSpPr>
        <p:spPr>
          <a:xfrm>
            <a:off x="6513700" y="2750820"/>
            <a:ext cx="41148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243A6F0-B5F3-21D1-8F40-6073BA55A364}"/>
              </a:ext>
            </a:extLst>
          </p:cNvPr>
          <p:cNvCxnSpPr/>
          <p:nvPr/>
        </p:nvCxnSpPr>
        <p:spPr>
          <a:xfrm>
            <a:off x="6513700" y="1874520"/>
            <a:ext cx="41148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E0F6169-4E43-20AB-4240-93DBB0CE318D}"/>
              </a:ext>
            </a:extLst>
          </p:cNvPr>
          <p:cNvCxnSpPr/>
          <p:nvPr/>
        </p:nvCxnSpPr>
        <p:spPr>
          <a:xfrm>
            <a:off x="6518933" y="1874520"/>
            <a:ext cx="0" cy="8763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25DF0B97-C586-19AD-3324-393F525F493E}"/>
              </a:ext>
            </a:extLst>
          </p:cNvPr>
          <p:cNvSpPr txBox="1"/>
          <p:nvPr/>
        </p:nvSpPr>
        <p:spPr>
          <a:xfrm>
            <a:off x="2392680" y="2904933"/>
            <a:ext cx="2179320" cy="338554"/>
          </a:xfrm>
          <a:prstGeom prst="rect">
            <a:avLst/>
          </a:prstGeom>
          <a:noFill/>
        </p:spPr>
        <p:txBody>
          <a:bodyPr wrap="square" rtlCol="0">
            <a:spAutoFit/>
          </a:bodyPr>
          <a:lstStyle/>
          <a:p>
            <a:r>
              <a:rPr lang="en-US" altLang="zh-CN" sz="1600" i="1" dirty="0">
                <a:solidFill>
                  <a:srgbClr val="000000"/>
                </a:solidFill>
              </a:rPr>
              <a:t>Feature Extractor</a:t>
            </a:r>
            <a:endParaRPr lang="zh-CN" altLang="en-US" sz="1600" i="1" dirty="0">
              <a:solidFill>
                <a:srgbClr val="000000"/>
              </a:solidFill>
            </a:endParaRPr>
          </a:p>
        </p:txBody>
      </p:sp>
      <p:sp>
        <p:nvSpPr>
          <p:cNvPr id="40" name="文本框 39">
            <a:extLst>
              <a:ext uri="{FF2B5EF4-FFF2-40B4-BE49-F238E27FC236}">
                <a16:creationId xmlns:a16="http://schemas.microsoft.com/office/drawing/2014/main" id="{07FB1FAC-5496-038F-F847-F285EE06C97F}"/>
              </a:ext>
            </a:extLst>
          </p:cNvPr>
          <p:cNvSpPr txBox="1"/>
          <p:nvPr/>
        </p:nvSpPr>
        <p:spPr>
          <a:xfrm>
            <a:off x="3041242" y="3244326"/>
            <a:ext cx="2415540" cy="307777"/>
          </a:xfrm>
          <a:prstGeom prst="rect">
            <a:avLst/>
          </a:prstGeom>
          <a:noFill/>
        </p:spPr>
        <p:txBody>
          <a:bodyPr wrap="square" rtlCol="0">
            <a:spAutoFit/>
          </a:bodyPr>
          <a:lstStyle/>
          <a:p>
            <a:r>
              <a:rPr lang="en-US" altLang="zh-CN" sz="1400" dirty="0">
                <a:solidFill>
                  <a:srgbClr val="000000"/>
                </a:solidFill>
              </a:rPr>
              <a:t>(a) Base training stage</a:t>
            </a:r>
            <a:endParaRPr lang="zh-CN" altLang="en-US" sz="1400" dirty="0">
              <a:solidFill>
                <a:srgbClr val="000000"/>
              </a:solidFill>
            </a:endParaRPr>
          </a:p>
        </p:txBody>
      </p:sp>
      <p:sp>
        <p:nvSpPr>
          <p:cNvPr id="42" name="文本框 41">
            <a:extLst>
              <a:ext uri="{FF2B5EF4-FFF2-40B4-BE49-F238E27FC236}">
                <a16:creationId xmlns:a16="http://schemas.microsoft.com/office/drawing/2014/main" id="{E0B10317-88A9-1378-8364-47FD7B233154}"/>
              </a:ext>
            </a:extLst>
          </p:cNvPr>
          <p:cNvSpPr txBox="1"/>
          <p:nvPr/>
        </p:nvSpPr>
        <p:spPr>
          <a:xfrm>
            <a:off x="154047" y="1444391"/>
            <a:ext cx="1874520" cy="338554"/>
          </a:xfrm>
          <a:prstGeom prst="rect">
            <a:avLst/>
          </a:prstGeom>
          <a:noFill/>
        </p:spPr>
        <p:txBody>
          <a:bodyPr wrap="square" rtlCol="0">
            <a:spAutoFit/>
          </a:bodyPr>
          <a:lstStyle/>
          <a:p>
            <a:r>
              <a:rPr lang="en-US" altLang="zh-CN" sz="1600" dirty="0">
                <a:solidFill>
                  <a:srgbClr val="000000"/>
                </a:solidFill>
                <a:latin typeface="+mj-lt"/>
              </a:rPr>
              <a:t>Base</a:t>
            </a:r>
            <a:r>
              <a:rPr lang="zh-CN" altLang="en-US" sz="1600" dirty="0">
                <a:solidFill>
                  <a:srgbClr val="000000"/>
                </a:solidFill>
                <a:latin typeface="+mj-lt"/>
              </a:rPr>
              <a:t> </a:t>
            </a:r>
            <a:r>
              <a:rPr lang="en-US" altLang="zh-CN" sz="1600" dirty="0">
                <a:solidFill>
                  <a:srgbClr val="000000"/>
                </a:solidFill>
                <a:latin typeface="+mj-lt"/>
              </a:rPr>
              <a:t>Set</a:t>
            </a:r>
            <a:endParaRPr lang="zh-CN" altLang="en-US" sz="1600" dirty="0">
              <a:solidFill>
                <a:srgbClr val="000000"/>
              </a:solidFill>
              <a:latin typeface="+mj-lt"/>
            </a:endParaRPr>
          </a:p>
        </p:txBody>
      </p:sp>
      <p:cxnSp>
        <p:nvCxnSpPr>
          <p:cNvPr id="52" name="直接箭头连接符 51">
            <a:extLst>
              <a:ext uri="{FF2B5EF4-FFF2-40B4-BE49-F238E27FC236}">
                <a16:creationId xmlns:a16="http://schemas.microsoft.com/office/drawing/2014/main" id="{8C97BC89-D97D-91D4-AEF5-BBB99CCD228F}"/>
              </a:ext>
            </a:extLst>
          </p:cNvPr>
          <p:cNvCxnSpPr/>
          <p:nvPr/>
        </p:nvCxnSpPr>
        <p:spPr>
          <a:xfrm>
            <a:off x="1209065" y="2272087"/>
            <a:ext cx="84328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立方体 6">
            <a:extLst>
              <a:ext uri="{FF2B5EF4-FFF2-40B4-BE49-F238E27FC236}">
                <a16:creationId xmlns:a16="http://schemas.microsoft.com/office/drawing/2014/main" id="{34B398C1-3303-FC4B-8579-73771073C234}"/>
              </a:ext>
            </a:extLst>
          </p:cNvPr>
          <p:cNvSpPr/>
          <p:nvPr/>
        </p:nvSpPr>
        <p:spPr>
          <a:xfrm>
            <a:off x="2028567" y="4353912"/>
            <a:ext cx="1209294" cy="627888"/>
          </a:xfrm>
          <a:prstGeom prst="cube">
            <a:avLst/>
          </a:prstGeom>
          <a:solidFill>
            <a:srgbClr val="AFABAB"/>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000000"/>
                </a:solidFill>
              </a:rPr>
              <a:t>Backbone</a:t>
            </a:r>
            <a:endParaRPr lang="zh-CN" altLang="en-US" sz="1600" dirty="0">
              <a:solidFill>
                <a:srgbClr val="000000"/>
              </a:solidFill>
            </a:endParaRPr>
          </a:p>
        </p:txBody>
      </p:sp>
      <p:sp>
        <p:nvSpPr>
          <p:cNvPr id="8" name="立方体 7">
            <a:extLst>
              <a:ext uri="{FF2B5EF4-FFF2-40B4-BE49-F238E27FC236}">
                <a16:creationId xmlns:a16="http://schemas.microsoft.com/office/drawing/2014/main" id="{384B5F21-CCBA-000A-D65B-E87F4A800852}"/>
              </a:ext>
            </a:extLst>
          </p:cNvPr>
          <p:cNvSpPr/>
          <p:nvPr/>
        </p:nvSpPr>
        <p:spPr>
          <a:xfrm>
            <a:off x="3457418" y="4332781"/>
            <a:ext cx="691134" cy="646176"/>
          </a:xfrm>
          <a:prstGeom prst="cube">
            <a:avLst/>
          </a:prstGeom>
          <a:solidFill>
            <a:srgbClr val="FFE699"/>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002060"/>
              </a:solidFill>
            </a:endParaRPr>
          </a:p>
        </p:txBody>
      </p:sp>
      <p:sp>
        <p:nvSpPr>
          <p:cNvPr id="10" name="立方体 9">
            <a:extLst>
              <a:ext uri="{FF2B5EF4-FFF2-40B4-BE49-F238E27FC236}">
                <a16:creationId xmlns:a16="http://schemas.microsoft.com/office/drawing/2014/main" id="{1219131F-6E9B-1C27-1067-DC16552F15E9}"/>
              </a:ext>
            </a:extLst>
          </p:cNvPr>
          <p:cNvSpPr/>
          <p:nvPr/>
        </p:nvSpPr>
        <p:spPr>
          <a:xfrm>
            <a:off x="4305917" y="4337304"/>
            <a:ext cx="1932432" cy="633984"/>
          </a:xfrm>
          <a:prstGeom prst="cube">
            <a:avLst/>
          </a:prstGeom>
          <a:solidFill>
            <a:srgbClr val="FFE699"/>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立方体 11">
            <a:extLst>
              <a:ext uri="{FF2B5EF4-FFF2-40B4-BE49-F238E27FC236}">
                <a16:creationId xmlns:a16="http://schemas.microsoft.com/office/drawing/2014/main" id="{78433CDD-8F1B-B903-3EED-16248C223FF7}"/>
              </a:ext>
            </a:extLst>
          </p:cNvPr>
          <p:cNvSpPr/>
          <p:nvPr/>
        </p:nvSpPr>
        <p:spPr>
          <a:xfrm>
            <a:off x="6888480" y="4074414"/>
            <a:ext cx="1373886" cy="323088"/>
          </a:xfrm>
          <a:prstGeom prst="cube">
            <a:avLst/>
          </a:prstGeom>
          <a:solidFill>
            <a:srgbClr val="FFE699"/>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E5DB28D8-1F3E-18CE-B96F-19B2F9ECF4F3}"/>
              </a:ext>
            </a:extLst>
          </p:cNvPr>
          <p:cNvCxnSpPr/>
          <p:nvPr/>
        </p:nvCxnSpPr>
        <p:spPr>
          <a:xfrm>
            <a:off x="6154573" y="4674108"/>
            <a:ext cx="32766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25CE921-BBF5-B5A5-E818-B701F8216A17}"/>
              </a:ext>
            </a:extLst>
          </p:cNvPr>
          <p:cNvCxnSpPr/>
          <p:nvPr/>
        </p:nvCxnSpPr>
        <p:spPr>
          <a:xfrm>
            <a:off x="6482233" y="4235958"/>
            <a:ext cx="0" cy="8763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631FCB1-326F-E371-7BC4-9E31D3A0803F}"/>
              </a:ext>
            </a:extLst>
          </p:cNvPr>
          <p:cNvCxnSpPr/>
          <p:nvPr/>
        </p:nvCxnSpPr>
        <p:spPr>
          <a:xfrm>
            <a:off x="6482233" y="4235958"/>
            <a:ext cx="41148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ADFA524D-277B-7887-7ACA-08CD3C3CCBFA}"/>
              </a:ext>
            </a:extLst>
          </p:cNvPr>
          <p:cNvCxnSpPr/>
          <p:nvPr/>
        </p:nvCxnSpPr>
        <p:spPr>
          <a:xfrm>
            <a:off x="6477000" y="5112258"/>
            <a:ext cx="41148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5EF9A6E-1A69-1029-3F7F-D9CF3F74AC4C}"/>
              </a:ext>
            </a:extLst>
          </p:cNvPr>
          <p:cNvCxnSpPr/>
          <p:nvPr/>
        </p:nvCxnSpPr>
        <p:spPr>
          <a:xfrm>
            <a:off x="6477000" y="4674108"/>
            <a:ext cx="41148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立方体 22">
            <a:extLst>
              <a:ext uri="{FF2B5EF4-FFF2-40B4-BE49-F238E27FC236}">
                <a16:creationId xmlns:a16="http://schemas.microsoft.com/office/drawing/2014/main" id="{41E2D6DD-A3D2-7AF3-8D9F-4F0036618B25}"/>
              </a:ext>
            </a:extLst>
          </p:cNvPr>
          <p:cNvSpPr/>
          <p:nvPr/>
        </p:nvSpPr>
        <p:spPr>
          <a:xfrm>
            <a:off x="6888480" y="4494325"/>
            <a:ext cx="1373886" cy="323088"/>
          </a:xfrm>
          <a:prstGeom prst="cube">
            <a:avLst/>
          </a:prstGeom>
          <a:solidFill>
            <a:srgbClr val="FFE699"/>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立方体 25">
            <a:extLst>
              <a:ext uri="{FF2B5EF4-FFF2-40B4-BE49-F238E27FC236}">
                <a16:creationId xmlns:a16="http://schemas.microsoft.com/office/drawing/2014/main" id="{F49916E4-0801-EC2C-64EE-B8D7DD197FBA}"/>
              </a:ext>
            </a:extLst>
          </p:cNvPr>
          <p:cNvSpPr/>
          <p:nvPr/>
        </p:nvSpPr>
        <p:spPr>
          <a:xfrm>
            <a:off x="6888480" y="4950715"/>
            <a:ext cx="1373886" cy="323088"/>
          </a:xfrm>
          <a:prstGeom prst="cube">
            <a:avLst/>
          </a:prstGeom>
          <a:solidFill>
            <a:srgbClr val="F4B1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B8DA1A61-7108-C5E3-EB72-638F776A3C4F}"/>
              </a:ext>
            </a:extLst>
          </p:cNvPr>
          <p:cNvCxnSpPr/>
          <p:nvPr/>
        </p:nvCxnSpPr>
        <p:spPr>
          <a:xfrm>
            <a:off x="3200116" y="4654296"/>
            <a:ext cx="256032"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A9E26753-74FC-A234-CC89-D8CD89BC21E0}"/>
              </a:ext>
            </a:extLst>
          </p:cNvPr>
          <p:cNvCxnSpPr/>
          <p:nvPr/>
        </p:nvCxnSpPr>
        <p:spPr>
          <a:xfrm>
            <a:off x="4068231" y="4649724"/>
            <a:ext cx="256032"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65AB4040-2B3A-74AB-3DBB-5489070EFA6A}"/>
              </a:ext>
            </a:extLst>
          </p:cNvPr>
          <p:cNvSpPr txBox="1"/>
          <p:nvPr/>
        </p:nvSpPr>
        <p:spPr>
          <a:xfrm>
            <a:off x="3438620" y="4545710"/>
            <a:ext cx="885643" cy="338554"/>
          </a:xfrm>
          <a:prstGeom prst="rect">
            <a:avLst/>
          </a:prstGeom>
          <a:noFill/>
        </p:spPr>
        <p:txBody>
          <a:bodyPr wrap="square" rtlCol="0">
            <a:spAutoFit/>
          </a:bodyPr>
          <a:lstStyle/>
          <a:p>
            <a:r>
              <a:rPr lang="en-US" altLang="zh-CN" sz="1600" dirty="0">
                <a:solidFill>
                  <a:srgbClr val="002060"/>
                </a:solidFill>
              </a:rPr>
              <a:t>FPN</a:t>
            </a:r>
            <a:endParaRPr lang="zh-CN" altLang="en-US" sz="1600" dirty="0">
              <a:solidFill>
                <a:srgbClr val="002060"/>
              </a:solidFill>
            </a:endParaRPr>
          </a:p>
        </p:txBody>
      </p:sp>
      <p:sp>
        <p:nvSpPr>
          <p:cNvPr id="46" name="文本框 45">
            <a:extLst>
              <a:ext uri="{FF2B5EF4-FFF2-40B4-BE49-F238E27FC236}">
                <a16:creationId xmlns:a16="http://schemas.microsoft.com/office/drawing/2014/main" id="{7A10905C-DDEA-2956-12DE-7D4C9183ADAA}"/>
              </a:ext>
            </a:extLst>
          </p:cNvPr>
          <p:cNvSpPr txBox="1"/>
          <p:nvPr/>
        </p:nvSpPr>
        <p:spPr>
          <a:xfrm>
            <a:off x="4249012" y="4428788"/>
            <a:ext cx="1875601" cy="584775"/>
          </a:xfrm>
          <a:prstGeom prst="rect">
            <a:avLst/>
          </a:prstGeom>
          <a:noFill/>
        </p:spPr>
        <p:txBody>
          <a:bodyPr wrap="square" rtlCol="0">
            <a:spAutoFit/>
          </a:bodyPr>
          <a:lstStyle/>
          <a:p>
            <a:pPr algn="ctr"/>
            <a:r>
              <a:rPr lang="en-US" altLang="zh-CN" sz="1600" dirty="0">
                <a:solidFill>
                  <a:srgbClr val="000000"/>
                </a:solidFill>
              </a:rPr>
              <a:t>orientation-aware proposals</a:t>
            </a:r>
            <a:endParaRPr lang="zh-CN" altLang="en-US" sz="1600" dirty="0">
              <a:solidFill>
                <a:srgbClr val="000000"/>
              </a:solidFill>
            </a:endParaRPr>
          </a:p>
        </p:txBody>
      </p:sp>
      <p:sp>
        <p:nvSpPr>
          <p:cNvPr id="47" name="文本框 46">
            <a:extLst>
              <a:ext uri="{FF2B5EF4-FFF2-40B4-BE49-F238E27FC236}">
                <a16:creationId xmlns:a16="http://schemas.microsoft.com/office/drawing/2014/main" id="{2D33BB66-00EA-D3C0-AD2E-D8ABAEDB998C}"/>
              </a:ext>
            </a:extLst>
          </p:cNvPr>
          <p:cNvSpPr txBox="1"/>
          <p:nvPr/>
        </p:nvSpPr>
        <p:spPr>
          <a:xfrm>
            <a:off x="6852920" y="4105973"/>
            <a:ext cx="2141220" cy="338554"/>
          </a:xfrm>
          <a:prstGeom prst="rect">
            <a:avLst/>
          </a:prstGeom>
          <a:noFill/>
        </p:spPr>
        <p:txBody>
          <a:bodyPr wrap="square" rtlCol="0">
            <a:spAutoFit/>
          </a:bodyPr>
          <a:lstStyle/>
          <a:p>
            <a:r>
              <a:rPr lang="en-US" altLang="zh-CN" sz="1600" dirty="0">
                <a:solidFill>
                  <a:srgbClr val="000000"/>
                </a:solidFill>
              </a:rPr>
              <a:t>Classification</a:t>
            </a:r>
            <a:endParaRPr lang="zh-CN" altLang="en-US" sz="1600" dirty="0">
              <a:solidFill>
                <a:srgbClr val="000000"/>
              </a:solidFill>
            </a:endParaRPr>
          </a:p>
        </p:txBody>
      </p:sp>
      <p:sp>
        <p:nvSpPr>
          <p:cNvPr id="48" name="文本框 47">
            <a:extLst>
              <a:ext uri="{FF2B5EF4-FFF2-40B4-BE49-F238E27FC236}">
                <a16:creationId xmlns:a16="http://schemas.microsoft.com/office/drawing/2014/main" id="{CAE889A5-B191-2E23-063A-9D15F376EE79}"/>
              </a:ext>
            </a:extLst>
          </p:cNvPr>
          <p:cNvSpPr txBox="1"/>
          <p:nvPr/>
        </p:nvSpPr>
        <p:spPr>
          <a:xfrm>
            <a:off x="6852920" y="4544122"/>
            <a:ext cx="1874520" cy="338554"/>
          </a:xfrm>
          <a:prstGeom prst="rect">
            <a:avLst/>
          </a:prstGeom>
          <a:noFill/>
        </p:spPr>
        <p:txBody>
          <a:bodyPr wrap="square" rtlCol="0">
            <a:spAutoFit/>
          </a:bodyPr>
          <a:lstStyle/>
          <a:p>
            <a:r>
              <a:rPr lang="en-US" altLang="zh-CN" sz="1600" dirty="0">
                <a:solidFill>
                  <a:srgbClr val="000000"/>
                </a:solidFill>
              </a:rPr>
              <a:t>Localization</a:t>
            </a:r>
            <a:endParaRPr lang="zh-CN" altLang="en-US" sz="1600" dirty="0">
              <a:solidFill>
                <a:srgbClr val="000000"/>
              </a:solidFill>
            </a:endParaRPr>
          </a:p>
        </p:txBody>
      </p:sp>
      <p:sp>
        <p:nvSpPr>
          <p:cNvPr id="50" name="文本框 49">
            <a:extLst>
              <a:ext uri="{FF2B5EF4-FFF2-40B4-BE49-F238E27FC236}">
                <a16:creationId xmlns:a16="http://schemas.microsoft.com/office/drawing/2014/main" id="{736AD5B2-5220-69D8-CABE-B1E9A1420139}"/>
              </a:ext>
            </a:extLst>
          </p:cNvPr>
          <p:cNvSpPr txBox="1"/>
          <p:nvPr/>
        </p:nvSpPr>
        <p:spPr>
          <a:xfrm>
            <a:off x="7158482" y="4981802"/>
            <a:ext cx="1530095" cy="338554"/>
          </a:xfrm>
          <a:prstGeom prst="rect">
            <a:avLst/>
          </a:prstGeom>
          <a:noFill/>
        </p:spPr>
        <p:txBody>
          <a:bodyPr wrap="square" rtlCol="0">
            <a:spAutoFit/>
          </a:bodyPr>
          <a:lstStyle/>
          <a:p>
            <a:r>
              <a:rPr lang="en-US" altLang="zh-CN" sz="1600" dirty="0">
                <a:solidFill>
                  <a:srgbClr val="000000"/>
                </a:solidFill>
              </a:rPr>
              <a:t>MCL</a:t>
            </a:r>
            <a:endParaRPr lang="zh-CN" altLang="en-US" sz="1600" dirty="0">
              <a:solidFill>
                <a:srgbClr val="000000"/>
              </a:solidFill>
            </a:endParaRPr>
          </a:p>
        </p:txBody>
      </p:sp>
      <p:sp>
        <p:nvSpPr>
          <p:cNvPr id="51" name="文本框 50">
            <a:extLst>
              <a:ext uri="{FF2B5EF4-FFF2-40B4-BE49-F238E27FC236}">
                <a16:creationId xmlns:a16="http://schemas.microsoft.com/office/drawing/2014/main" id="{65B881C7-B8A2-9F07-E34C-A11CC788C1BD}"/>
              </a:ext>
            </a:extLst>
          </p:cNvPr>
          <p:cNvSpPr txBox="1"/>
          <p:nvPr/>
        </p:nvSpPr>
        <p:spPr>
          <a:xfrm>
            <a:off x="2392680" y="5173786"/>
            <a:ext cx="2179320" cy="338554"/>
          </a:xfrm>
          <a:prstGeom prst="rect">
            <a:avLst/>
          </a:prstGeom>
          <a:noFill/>
        </p:spPr>
        <p:txBody>
          <a:bodyPr wrap="square" rtlCol="0">
            <a:spAutoFit/>
          </a:bodyPr>
          <a:lstStyle/>
          <a:p>
            <a:r>
              <a:rPr lang="en-US" altLang="zh-CN" sz="1600" i="1" dirty="0">
                <a:solidFill>
                  <a:srgbClr val="000000"/>
                </a:solidFill>
              </a:rPr>
              <a:t>Feature Extractor</a:t>
            </a:r>
            <a:endParaRPr lang="zh-CN" altLang="en-US" sz="1600" i="1" dirty="0">
              <a:solidFill>
                <a:srgbClr val="000000"/>
              </a:solidFill>
            </a:endParaRPr>
          </a:p>
        </p:txBody>
      </p:sp>
      <p:sp>
        <p:nvSpPr>
          <p:cNvPr id="53" name="矩形 52">
            <a:extLst>
              <a:ext uri="{FF2B5EF4-FFF2-40B4-BE49-F238E27FC236}">
                <a16:creationId xmlns:a16="http://schemas.microsoft.com/office/drawing/2014/main" id="{01F3623C-6D96-A778-E08C-E9DBD08BC60F}"/>
              </a:ext>
            </a:extLst>
          </p:cNvPr>
          <p:cNvSpPr/>
          <p:nvPr/>
        </p:nvSpPr>
        <p:spPr>
          <a:xfrm>
            <a:off x="706128" y="4308192"/>
            <a:ext cx="1633728" cy="719328"/>
          </a:xfrm>
          <a:prstGeom prst="rect">
            <a:avLst/>
          </a:prstGeom>
          <a:solidFill>
            <a:srgbClr val="255E92"/>
          </a:solidFill>
          <a:ln w="19050">
            <a:solidFill>
              <a:srgbClr val="000000"/>
            </a:solidFill>
          </a:ln>
          <a:scene3d>
            <a:camera prst="orthographicFront">
              <a:rot lat="600000" lon="6000000" rev="0"/>
            </a:camera>
            <a:lightRig rig="brightRoom" dir="t"/>
          </a:scene3d>
          <a:sp3d extrusionH="50800" prstMaterial="matt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箭头连接符 54">
            <a:extLst>
              <a:ext uri="{FF2B5EF4-FFF2-40B4-BE49-F238E27FC236}">
                <a16:creationId xmlns:a16="http://schemas.microsoft.com/office/drawing/2014/main" id="{774AA958-8931-C031-1507-AAC46C155C91}"/>
              </a:ext>
            </a:extLst>
          </p:cNvPr>
          <p:cNvCxnSpPr/>
          <p:nvPr/>
        </p:nvCxnSpPr>
        <p:spPr>
          <a:xfrm>
            <a:off x="1574160" y="4674108"/>
            <a:ext cx="463296"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D20993A2-C822-3AA0-0039-5A8210882C7F}"/>
              </a:ext>
            </a:extLst>
          </p:cNvPr>
          <p:cNvCxnSpPr>
            <a:cxnSpLocks/>
          </p:cNvCxnSpPr>
          <p:nvPr/>
        </p:nvCxnSpPr>
        <p:spPr>
          <a:xfrm>
            <a:off x="971194" y="4674108"/>
            <a:ext cx="404622"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A060A943-4483-45A2-483F-04EC41254454}"/>
              </a:ext>
            </a:extLst>
          </p:cNvPr>
          <p:cNvSpPr txBox="1"/>
          <p:nvPr/>
        </p:nvSpPr>
        <p:spPr>
          <a:xfrm>
            <a:off x="101625" y="3809540"/>
            <a:ext cx="1488440" cy="338554"/>
          </a:xfrm>
          <a:prstGeom prst="rect">
            <a:avLst/>
          </a:prstGeom>
          <a:noFill/>
        </p:spPr>
        <p:txBody>
          <a:bodyPr wrap="square" rtlCol="0">
            <a:spAutoFit/>
          </a:bodyPr>
          <a:lstStyle/>
          <a:p>
            <a:r>
              <a:rPr lang="en-US" altLang="zh-CN" sz="1600" dirty="0">
                <a:solidFill>
                  <a:srgbClr val="000000"/>
                </a:solidFill>
              </a:rPr>
              <a:t>Novel Set</a:t>
            </a:r>
            <a:endParaRPr lang="zh-CN" altLang="en-US" sz="1600" dirty="0">
              <a:solidFill>
                <a:srgbClr val="000000"/>
              </a:solidFill>
            </a:endParaRPr>
          </a:p>
        </p:txBody>
      </p:sp>
      <p:sp>
        <p:nvSpPr>
          <p:cNvPr id="64" name="文本框 63">
            <a:extLst>
              <a:ext uri="{FF2B5EF4-FFF2-40B4-BE49-F238E27FC236}">
                <a16:creationId xmlns:a16="http://schemas.microsoft.com/office/drawing/2014/main" id="{CE1AF560-F479-7520-8E70-E9D7A388DA3D}"/>
              </a:ext>
            </a:extLst>
          </p:cNvPr>
          <p:cNvSpPr txBox="1"/>
          <p:nvPr/>
        </p:nvSpPr>
        <p:spPr>
          <a:xfrm>
            <a:off x="710500" y="5149323"/>
            <a:ext cx="1362577" cy="584775"/>
          </a:xfrm>
          <a:prstGeom prst="rect">
            <a:avLst/>
          </a:prstGeom>
          <a:noFill/>
        </p:spPr>
        <p:txBody>
          <a:bodyPr wrap="square" rtlCol="0">
            <a:spAutoFit/>
          </a:bodyPr>
          <a:lstStyle/>
          <a:p>
            <a:pPr algn="ctr"/>
            <a:r>
              <a:rPr lang="en-US" altLang="zh-CN" sz="1600" dirty="0">
                <a:solidFill>
                  <a:srgbClr val="000000"/>
                </a:solidFill>
              </a:rPr>
              <a:t>Shot Masking</a:t>
            </a:r>
            <a:endParaRPr lang="zh-CN" altLang="en-US" sz="1600" dirty="0">
              <a:solidFill>
                <a:srgbClr val="000000"/>
              </a:solidFill>
            </a:endParaRPr>
          </a:p>
        </p:txBody>
      </p:sp>
      <p:sp>
        <p:nvSpPr>
          <p:cNvPr id="65" name="文本框 64">
            <a:extLst>
              <a:ext uri="{FF2B5EF4-FFF2-40B4-BE49-F238E27FC236}">
                <a16:creationId xmlns:a16="http://schemas.microsoft.com/office/drawing/2014/main" id="{625B7F1F-01C9-88EE-726B-2AC0D35C411F}"/>
              </a:ext>
            </a:extLst>
          </p:cNvPr>
          <p:cNvSpPr txBox="1"/>
          <p:nvPr/>
        </p:nvSpPr>
        <p:spPr>
          <a:xfrm>
            <a:off x="3456148" y="5647423"/>
            <a:ext cx="2369820" cy="307777"/>
          </a:xfrm>
          <a:prstGeom prst="rect">
            <a:avLst/>
          </a:prstGeom>
          <a:noFill/>
        </p:spPr>
        <p:txBody>
          <a:bodyPr wrap="square" rtlCol="0">
            <a:spAutoFit/>
          </a:bodyPr>
          <a:lstStyle/>
          <a:p>
            <a:r>
              <a:rPr lang="en-US" altLang="zh-CN" sz="1400" dirty="0">
                <a:solidFill>
                  <a:srgbClr val="000000"/>
                </a:solidFill>
              </a:rPr>
              <a:t>(b) Fine-tuning stage</a:t>
            </a:r>
            <a:endParaRPr lang="zh-CN" altLang="en-US" sz="1400" dirty="0">
              <a:solidFill>
                <a:srgbClr val="000000"/>
              </a:solidFill>
            </a:endParaRPr>
          </a:p>
        </p:txBody>
      </p:sp>
    </p:spTree>
    <p:extLst>
      <p:ext uri="{BB962C8B-B14F-4D97-AF65-F5344CB8AC3E}">
        <p14:creationId xmlns:p14="http://schemas.microsoft.com/office/powerpoint/2010/main" val="1774073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ED20712-5240-1839-BEF8-F0432B65B2F7}"/>
              </a:ext>
            </a:extLst>
          </p:cNvPr>
          <p:cNvPicPr>
            <a:picLocks noChangeAspect="1"/>
          </p:cNvPicPr>
          <p:nvPr/>
        </p:nvPicPr>
        <p:blipFill>
          <a:blip r:embed="rId2"/>
          <a:stretch>
            <a:fillRect/>
          </a:stretch>
        </p:blipFill>
        <p:spPr>
          <a:xfrm>
            <a:off x="4848381" y="2468880"/>
            <a:ext cx="4247838" cy="2333319"/>
          </a:xfrm>
          <a:prstGeom prst="rect">
            <a:avLst/>
          </a:prstGeom>
        </p:spPr>
      </p:pic>
      <p:pic>
        <p:nvPicPr>
          <p:cNvPr id="5" name="内容占位符 4">
            <a:extLst>
              <a:ext uri="{FF2B5EF4-FFF2-40B4-BE49-F238E27FC236}">
                <a16:creationId xmlns:a16="http://schemas.microsoft.com/office/drawing/2014/main" id="{5B9921FC-7C9C-9D51-2BDE-836B2ECAC46D}"/>
              </a:ext>
            </a:extLst>
          </p:cNvPr>
          <p:cNvPicPr>
            <a:picLocks noGrp="1" noChangeAspect="1"/>
          </p:cNvPicPr>
          <p:nvPr>
            <p:ph idx="1"/>
          </p:nvPr>
        </p:nvPicPr>
        <p:blipFill>
          <a:blip r:embed="rId3"/>
          <a:stretch>
            <a:fillRect/>
          </a:stretch>
        </p:blipFill>
        <p:spPr>
          <a:xfrm>
            <a:off x="0" y="2332141"/>
            <a:ext cx="4396740" cy="2333319"/>
          </a:xfrm>
          <a:prstGeom prst="rect">
            <a:avLst/>
          </a:prstGeom>
          <a:solidFill>
            <a:srgbClr val="F4B183"/>
          </a:solidFill>
        </p:spPr>
      </p:pic>
      <p:sp>
        <p:nvSpPr>
          <p:cNvPr id="3" name="灯片编号占位符 2">
            <a:extLst>
              <a:ext uri="{FF2B5EF4-FFF2-40B4-BE49-F238E27FC236}">
                <a16:creationId xmlns:a16="http://schemas.microsoft.com/office/drawing/2014/main" id="{AED78253-5DF1-37AB-E61B-DE7D11312D3D}"/>
              </a:ext>
            </a:extLst>
          </p:cNvPr>
          <p:cNvSpPr>
            <a:spLocks noGrp="1"/>
          </p:cNvSpPr>
          <p:nvPr>
            <p:ph type="sldNum" sz="quarter" idx="12"/>
          </p:nvPr>
        </p:nvSpPr>
        <p:spPr/>
        <p:txBody>
          <a:bodyPr/>
          <a:lstStyle/>
          <a:p>
            <a:fld id="{59C5EAF8-B0E6-4733-AAEA-DA9F488BF4AD}" type="slidenum">
              <a:rPr lang="zh-CN" altLang="en-US" smtClean="0"/>
              <a:t>5</a:t>
            </a:fld>
            <a:r>
              <a:rPr lang="en-US" altLang="zh-CN"/>
              <a:t>/13</a:t>
            </a:r>
            <a:endParaRPr lang="zh-CN" altLang="en-US" dirty="0"/>
          </a:p>
        </p:txBody>
      </p:sp>
      <p:sp>
        <p:nvSpPr>
          <p:cNvPr id="4" name="文本占位符 3">
            <a:extLst>
              <a:ext uri="{FF2B5EF4-FFF2-40B4-BE49-F238E27FC236}">
                <a16:creationId xmlns:a16="http://schemas.microsoft.com/office/drawing/2014/main" id="{02F52266-4672-2148-2590-6FC72C6A4507}"/>
              </a:ext>
            </a:extLst>
          </p:cNvPr>
          <p:cNvSpPr>
            <a:spLocks noGrp="1"/>
          </p:cNvSpPr>
          <p:nvPr>
            <p:ph type="body" sz="quarter" idx="13"/>
          </p:nvPr>
        </p:nvSpPr>
        <p:spPr/>
        <p:txBody>
          <a:bodyPr/>
          <a:lstStyle/>
          <a:p>
            <a:r>
              <a:rPr lang="en-US" altLang="zh-CN" dirty="0"/>
              <a:t>3 </a:t>
            </a:r>
            <a:r>
              <a:rPr lang="zh-CN" altLang="en-US" dirty="0"/>
              <a:t>对比</a:t>
            </a:r>
          </a:p>
        </p:txBody>
      </p:sp>
      <p:sp>
        <p:nvSpPr>
          <p:cNvPr id="8" name="文本框 7">
            <a:extLst>
              <a:ext uri="{FF2B5EF4-FFF2-40B4-BE49-F238E27FC236}">
                <a16:creationId xmlns:a16="http://schemas.microsoft.com/office/drawing/2014/main" id="{3F76EE83-1130-36B6-B4F5-6A80DC27026C}"/>
              </a:ext>
            </a:extLst>
          </p:cNvPr>
          <p:cNvSpPr txBox="1"/>
          <p:nvPr/>
        </p:nvSpPr>
        <p:spPr>
          <a:xfrm>
            <a:off x="6634480" y="4908501"/>
            <a:ext cx="1790700" cy="338554"/>
          </a:xfrm>
          <a:prstGeom prst="rect">
            <a:avLst/>
          </a:prstGeom>
          <a:noFill/>
        </p:spPr>
        <p:txBody>
          <a:bodyPr wrap="square" rtlCol="0">
            <a:spAutoFit/>
          </a:bodyPr>
          <a:lstStyle/>
          <a:p>
            <a:r>
              <a:rPr lang="zh-CN" altLang="en-US" sz="1600" dirty="0">
                <a:solidFill>
                  <a:srgbClr val="000000"/>
                </a:solidFill>
              </a:rPr>
              <a:t>绘图</a:t>
            </a:r>
          </a:p>
        </p:txBody>
      </p:sp>
      <p:sp>
        <p:nvSpPr>
          <p:cNvPr id="9" name="文本框 8">
            <a:extLst>
              <a:ext uri="{FF2B5EF4-FFF2-40B4-BE49-F238E27FC236}">
                <a16:creationId xmlns:a16="http://schemas.microsoft.com/office/drawing/2014/main" id="{52158356-4163-4A28-8C13-0305DE7F12EA}"/>
              </a:ext>
            </a:extLst>
          </p:cNvPr>
          <p:cNvSpPr txBox="1"/>
          <p:nvPr/>
        </p:nvSpPr>
        <p:spPr>
          <a:xfrm>
            <a:off x="1959610" y="4903888"/>
            <a:ext cx="1996440" cy="338554"/>
          </a:xfrm>
          <a:prstGeom prst="rect">
            <a:avLst/>
          </a:prstGeom>
          <a:noFill/>
        </p:spPr>
        <p:txBody>
          <a:bodyPr wrap="square" rtlCol="0">
            <a:spAutoFit/>
          </a:bodyPr>
          <a:lstStyle/>
          <a:p>
            <a:r>
              <a:rPr lang="zh-CN" altLang="en-US" sz="1600" dirty="0">
                <a:solidFill>
                  <a:srgbClr val="000000"/>
                </a:solidFill>
                <a:latin typeface="+mj-ea"/>
                <a:ea typeface="+mj-ea"/>
              </a:rPr>
              <a:t>原图</a:t>
            </a:r>
          </a:p>
        </p:txBody>
      </p:sp>
      <p:sp>
        <p:nvSpPr>
          <p:cNvPr id="10" name="椭圆 9">
            <a:extLst>
              <a:ext uri="{FF2B5EF4-FFF2-40B4-BE49-F238E27FC236}">
                <a16:creationId xmlns:a16="http://schemas.microsoft.com/office/drawing/2014/main" id="{0DE6EF1D-C8E5-ED32-D713-713E5FDC52A6}"/>
              </a:ext>
            </a:extLst>
          </p:cNvPr>
          <p:cNvSpPr/>
          <p:nvPr/>
        </p:nvSpPr>
        <p:spPr>
          <a:xfrm>
            <a:off x="762000" y="3619500"/>
            <a:ext cx="342900" cy="7962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2A32924-CC3D-C67B-DF27-A5B46A30F49C}"/>
              </a:ext>
            </a:extLst>
          </p:cNvPr>
          <p:cNvSpPr/>
          <p:nvPr/>
        </p:nvSpPr>
        <p:spPr>
          <a:xfrm>
            <a:off x="5384800" y="3716395"/>
            <a:ext cx="342900" cy="7683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92F8FF9E-729C-F12E-C950-68064CBB2B21}"/>
              </a:ext>
            </a:extLst>
          </p:cNvPr>
          <p:cNvSpPr/>
          <p:nvPr/>
        </p:nvSpPr>
        <p:spPr>
          <a:xfrm>
            <a:off x="60960" y="2468880"/>
            <a:ext cx="1078230" cy="9121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B53D16D2-2FCE-2C96-6F77-E8D8BE5EAE20}"/>
              </a:ext>
            </a:extLst>
          </p:cNvPr>
          <p:cNvSpPr/>
          <p:nvPr/>
        </p:nvSpPr>
        <p:spPr>
          <a:xfrm>
            <a:off x="4747262" y="2486749"/>
            <a:ext cx="1078230" cy="9121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05669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ctrTitle"/>
          </p:nvPr>
        </p:nvSpPr>
        <p:spPr/>
        <p:txBody>
          <a:bodyPr/>
          <a:lstStyle/>
          <a:p>
            <a:r>
              <a:rPr lang="zh-CN" altLang="en-US" b="1" noProof="0" dirty="0">
                <a:ln>
                  <a:noFill/>
                </a:ln>
                <a:solidFill>
                  <a:srgbClr val="FFFFFF"/>
                </a:solidFill>
                <a:effectLst/>
                <a:uLnTx/>
                <a:uFillTx/>
                <a:latin typeface="微软雅黑"/>
                <a:ea typeface="微软雅黑"/>
                <a:cs typeface="+mn-cs"/>
                <a:sym typeface="+mn-ea"/>
              </a:rPr>
              <a:t>敬请大家批评指正</a:t>
            </a:r>
            <a:br>
              <a:rPr lang="zh-CN" altLang="en-US" b="1" noProof="0" dirty="0">
                <a:ln>
                  <a:noFill/>
                </a:ln>
                <a:solidFill>
                  <a:srgbClr val="FFFFFF"/>
                </a:solidFill>
                <a:effectLst/>
                <a:uLnTx/>
                <a:uFillTx/>
                <a:latin typeface="微软雅黑"/>
                <a:ea typeface="微软雅黑"/>
                <a:cs typeface="+mn-cs"/>
                <a:sym typeface="+mn-ea"/>
              </a:rPr>
            </a:br>
            <a:r>
              <a:rPr lang="zh-CN" altLang="en-US" b="1" noProof="0" dirty="0">
                <a:ln>
                  <a:noFill/>
                </a:ln>
                <a:solidFill>
                  <a:srgbClr val="FFFFFF"/>
                </a:solidFill>
                <a:effectLst/>
                <a:uLnTx/>
                <a:uFillTx/>
                <a:latin typeface="微软雅黑"/>
                <a:ea typeface="微软雅黑"/>
                <a:cs typeface="+mn-cs"/>
                <a:sym typeface="+mn-ea"/>
              </a:rPr>
              <a:t>谢谢！</a:t>
            </a:r>
            <a:br>
              <a:rPr lang="zh-CN" altLang="en-US" dirty="0"/>
            </a:br>
            <a:endParaRPr lang="zh-CN" altLang="en-US" dirty="0"/>
          </a:p>
        </p:txBody>
      </p:sp>
      <p:sp>
        <p:nvSpPr>
          <p:cNvPr id="12" name="副标题 11"/>
          <p:cNvSpPr>
            <a:spLocks noGrp="1"/>
          </p:cNvSpPr>
          <p:nvPr>
            <p:ph type="subTitle" idx="1"/>
          </p:nvPr>
        </p:nvSpPr>
        <p:spPr/>
        <p:txBody>
          <a:bodyPr/>
          <a:lstStyle/>
          <a:p>
            <a:r>
              <a:rPr lang="zh-CN" altLang="en-US" dirty="0">
                <a:sym typeface="+mn-ea"/>
              </a:rPr>
              <a:t>汇报人    杨力畅</a:t>
            </a:r>
            <a:endParaRPr lang="zh-CN" altLang="en-US" dirty="0"/>
          </a:p>
        </p:txBody>
      </p:sp>
      <p:sp>
        <p:nvSpPr>
          <p:cNvPr id="14" name="矩形 13"/>
          <p:cNvSpPr/>
          <p:nvPr/>
        </p:nvSpPr>
        <p:spPr>
          <a:xfrm>
            <a:off x="3514105" y="4439589"/>
            <a:ext cx="5362636" cy="1255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840"/>
              </a:lnSpc>
            </a:pPr>
            <a:r>
              <a:rPr lang="zh-CN" altLang="en-US" sz="3200" dirty="0">
                <a:solidFill>
                  <a:schemeClr val="tx1"/>
                </a:solidFill>
                <a:latin typeface="微软雅黑" panose="020B0503020204020204" pitchFamily="34" charset="-122"/>
                <a:ea typeface="微软雅黑" panose="020B0503020204020204" pitchFamily="34" charset="-122"/>
              </a:rPr>
              <a:t>西北工业大学</a:t>
            </a:r>
            <a:endParaRPr lang="en-US" altLang="zh-CN" sz="3200" dirty="0">
              <a:solidFill>
                <a:schemeClr val="tx1"/>
              </a:solidFill>
              <a:latin typeface="微软雅黑" panose="020B0503020204020204" pitchFamily="34" charset="-122"/>
              <a:ea typeface="微软雅黑" panose="020B0503020204020204" pitchFamily="34" charset="-122"/>
            </a:endParaRPr>
          </a:p>
          <a:p>
            <a:pPr>
              <a:lnSpc>
                <a:spcPts val="3840"/>
              </a:lnSpc>
            </a:pPr>
            <a:r>
              <a:rPr lang="zh-CN" altLang="en-US" sz="2400" dirty="0">
                <a:solidFill>
                  <a:schemeClr val="tx1"/>
                </a:solidFill>
                <a:latin typeface="微软雅黑" panose="020B0503020204020204" pitchFamily="34" charset="-122"/>
                <a:ea typeface="微软雅黑" panose="020B0503020204020204" pitchFamily="34" charset="-122"/>
              </a:rPr>
              <a:t>光电与智能研究院</a:t>
            </a:r>
            <a:r>
              <a:rPr lang="en-US" altLang="zh-CN" sz="2400" dirty="0">
                <a:solidFill>
                  <a:schemeClr val="tx1"/>
                </a:solidFill>
                <a:latin typeface="微软雅黑" panose="020B0503020204020204" pitchFamily="34" charset="-122"/>
                <a:ea typeface="微软雅黑" panose="020B0503020204020204" pitchFamily="34" charset="-122"/>
              </a:rPr>
              <a:t>(</a:t>
            </a:r>
            <a:r>
              <a:rPr lang="en-US" altLang="zh-CN" sz="2400" dirty="0" err="1">
                <a:solidFill>
                  <a:schemeClr val="tx1"/>
                </a:solidFill>
                <a:latin typeface="微软雅黑" panose="020B0503020204020204" pitchFamily="34" charset="-122"/>
                <a:ea typeface="微软雅黑" panose="020B0503020204020204" pitchFamily="34" charset="-122"/>
              </a:rPr>
              <a:t>iOPEN</a:t>
            </a:r>
            <a:r>
              <a:rPr lang="en-US" altLang="zh-CN" sz="2400" dirty="0">
                <a:solidFill>
                  <a:schemeClr val="tx1"/>
                </a:solidFill>
                <a:latin typeface="微软雅黑" panose="020B0503020204020204" pitchFamily="34" charset="-122"/>
                <a:ea typeface="微软雅黑" panose="020B0503020204020204" pitchFamily="34" charset="-122"/>
              </a:rPr>
              <a:t>)</a:t>
            </a:r>
            <a:endParaRPr lang="zh-CN" altLang="en-US" sz="2400" dirty="0">
              <a:solidFill>
                <a:schemeClr val="tx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2164080" y="4439589"/>
            <a:ext cx="1445275" cy="1534092"/>
          </a:xfrm>
          <a:prstGeom prst="rect">
            <a:avLst/>
          </a:prstGeom>
        </p:spPr>
      </p:pic>
    </p:spTree>
  </p:cSld>
  <p:clrMapOvr>
    <a:masterClrMapping/>
  </p:clrMapOvr>
</p:sld>
</file>

<file path=ppt/theme/theme1.xml><?xml version="1.0" encoding="utf-8"?>
<a:theme xmlns:a="http://schemas.openxmlformats.org/drawingml/2006/main" name="Office 主题​​">
  <a:themeElements>
    <a:clrScheme name="iOPEN标准色V0.9">
      <a:dk1>
        <a:srgbClr val="023B72"/>
      </a:dk1>
      <a:lt1>
        <a:srgbClr val="FFFFFF"/>
      </a:lt1>
      <a:dk2>
        <a:srgbClr val="005FC8"/>
      </a:dk2>
      <a:lt2>
        <a:srgbClr val="E7E6E6"/>
      </a:lt2>
      <a:accent1>
        <a:srgbClr val="005FC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OPEN字体V1.0">
      <a:majorFont>
        <a:latin typeface="Palatino Linotype"/>
        <a:ea typeface="微软雅黑"/>
        <a:cs typeface=""/>
      </a:majorFont>
      <a:minorFont>
        <a:latin typeface="Palatino Linotype"/>
        <a:ea typeface="微软雅黑"/>
        <a:cs typeface=""/>
      </a:minorFont>
    </a:fontScheme>
    <a:fmtScheme name="细微固体">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iOPEN标准色V0.9">
      <a:dk1>
        <a:srgbClr val="023B72"/>
      </a:dk1>
      <a:lt1>
        <a:srgbClr val="FFFFFF"/>
      </a:lt1>
      <a:dk2>
        <a:srgbClr val="005FC8"/>
      </a:dk2>
      <a:lt2>
        <a:srgbClr val="E7E6E6"/>
      </a:lt2>
      <a:accent1>
        <a:srgbClr val="005FC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OPEN字体V1.0">
      <a:majorFont>
        <a:latin typeface="Palatino Linotype"/>
        <a:ea typeface="微软雅黑"/>
        <a:cs typeface=""/>
      </a:majorFont>
      <a:minorFont>
        <a:latin typeface="Palatino Linotype"/>
        <a:ea typeface="微软雅黑"/>
        <a:cs typeface=""/>
      </a:minorFont>
    </a:fontScheme>
    <a:fmtScheme name="细微固体">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iOPEN标准色V0.9">
      <a:dk1>
        <a:srgbClr val="023B72"/>
      </a:dk1>
      <a:lt1>
        <a:srgbClr val="FFFFFF"/>
      </a:lt1>
      <a:dk2>
        <a:srgbClr val="005FC8"/>
      </a:dk2>
      <a:lt2>
        <a:srgbClr val="E7E6E6"/>
      </a:lt2>
      <a:accent1>
        <a:srgbClr val="005FC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OPEN字体V1.0">
      <a:majorFont>
        <a:latin typeface="Palatino Linotype"/>
        <a:ea typeface="微软雅黑"/>
        <a:cs typeface=""/>
      </a:majorFont>
      <a:minorFont>
        <a:latin typeface="Palatino Linotype"/>
        <a:ea typeface="微软雅黑"/>
        <a:cs typeface=""/>
      </a:minorFont>
    </a:fontScheme>
    <a:fmtScheme name="细微固体">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iOPEN标准色V0.9">
      <a:dk1>
        <a:srgbClr val="023B72"/>
      </a:dk1>
      <a:lt1>
        <a:srgbClr val="FFFFFF"/>
      </a:lt1>
      <a:dk2>
        <a:srgbClr val="005FC8"/>
      </a:dk2>
      <a:lt2>
        <a:srgbClr val="E7E6E6"/>
      </a:lt2>
      <a:accent1>
        <a:srgbClr val="005FC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OPEN字体V1.0">
      <a:majorFont>
        <a:latin typeface="Palatino Linotype"/>
        <a:ea typeface="微软雅黑"/>
        <a:cs typeface=""/>
      </a:majorFont>
      <a:minorFont>
        <a:latin typeface="Palatino Linotype"/>
        <a:ea typeface="微软雅黑"/>
        <a:cs typeface=""/>
      </a:minorFont>
    </a:fontScheme>
    <a:fmtScheme name="细微固体">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定义设计方案">
  <a:themeElements>
    <a:clrScheme name="iOPEN标准色V0.9">
      <a:dk1>
        <a:srgbClr val="023B72"/>
      </a:dk1>
      <a:lt1>
        <a:srgbClr val="FFFFFF"/>
      </a:lt1>
      <a:dk2>
        <a:srgbClr val="005FC8"/>
      </a:dk2>
      <a:lt2>
        <a:srgbClr val="E7E6E6"/>
      </a:lt2>
      <a:accent1>
        <a:srgbClr val="005FC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OPEN字体V1.0">
      <a:majorFont>
        <a:latin typeface="Palatino Linotype"/>
        <a:ea typeface="微软雅黑"/>
        <a:cs typeface=""/>
      </a:majorFont>
      <a:minorFont>
        <a:latin typeface="Palatino Linotype"/>
        <a:ea typeface="微软雅黑"/>
        <a:cs typeface=""/>
      </a:minorFont>
    </a:fontScheme>
    <a:fmtScheme name="细微固体">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自定义设计方案">
  <a:themeElements>
    <a:clrScheme name="iOPEN标准色V0.9">
      <a:dk1>
        <a:srgbClr val="023B72"/>
      </a:dk1>
      <a:lt1>
        <a:srgbClr val="FFFFFF"/>
      </a:lt1>
      <a:dk2>
        <a:srgbClr val="005FC8"/>
      </a:dk2>
      <a:lt2>
        <a:srgbClr val="E7E6E6"/>
      </a:lt2>
      <a:accent1>
        <a:srgbClr val="005FC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OPEN字体V1.0">
      <a:majorFont>
        <a:latin typeface="Palatino Linotype"/>
        <a:ea typeface="微软雅黑"/>
        <a:cs typeface=""/>
      </a:majorFont>
      <a:minorFont>
        <a:latin typeface="Palatino Linotype"/>
        <a:ea typeface="微软雅黑"/>
        <a:cs typeface=""/>
      </a:minorFont>
    </a:fontScheme>
    <a:fmtScheme name="细微固体">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409</TotalTime>
  <Words>264</Words>
  <Application>Microsoft Office PowerPoint</Application>
  <PresentationFormat>全屏显示(4:3)</PresentationFormat>
  <Paragraphs>43</Paragraphs>
  <Slides>6</Slides>
  <Notes>2</Notes>
  <HiddenSlides>0</HiddenSlides>
  <MMClips>0</MMClips>
  <ScaleCrop>false</ScaleCrop>
  <HeadingPairs>
    <vt:vector size="6" baseType="variant">
      <vt:variant>
        <vt:lpstr>已用的字体</vt:lpstr>
      </vt:variant>
      <vt:variant>
        <vt:i4>6</vt:i4>
      </vt:variant>
      <vt:variant>
        <vt:lpstr>主题</vt:lpstr>
      </vt:variant>
      <vt:variant>
        <vt:i4>6</vt:i4>
      </vt:variant>
      <vt:variant>
        <vt:lpstr>幻灯片标题</vt:lpstr>
      </vt:variant>
      <vt:variant>
        <vt:i4>6</vt:i4>
      </vt:variant>
    </vt:vector>
  </HeadingPairs>
  <TitlesOfParts>
    <vt:vector size="18" baseType="lpstr">
      <vt:lpstr>等线</vt:lpstr>
      <vt:lpstr>华文新魏</vt:lpstr>
      <vt:lpstr>宋体</vt:lpstr>
      <vt:lpstr>微软雅黑</vt:lpstr>
      <vt:lpstr>Arial</vt:lpstr>
      <vt:lpstr>Palatino Linotype</vt:lpstr>
      <vt:lpstr>Office 主题​​</vt:lpstr>
      <vt:lpstr>自定义设计方案</vt:lpstr>
      <vt:lpstr>1_自定义设计方案</vt:lpstr>
      <vt:lpstr>2_自定义设计方案</vt:lpstr>
      <vt:lpstr>3_自定义设计方案</vt:lpstr>
      <vt:lpstr>4_自定义设计方案</vt:lpstr>
      <vt:lpstr>Few-shot Oriented Object Detection with Memorable Contrastive Learning in Remote Sensing Images在遥感图像中使用对比学习进行面向少数镜头的目标检测 </vt:lpstr>
      <vt:lpstr>PowerPoint 演示文稿</vt:lpstr>
      <vt:lpstr>PowerPoint 演示文稿</vt:lpstr>
      <vt:lpstr>PowerPoint 演示文稿</vt:lpstr>
      <vt:lpstr>PowerPoint 演示文稿</vt:lpstr>
      <vt:lpstr>敬请大家批评指正 谢谢！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Chengze</dc:creator>
  <cp:lastModifiedBy>杨 力畅</cp:lastModifiedBy>
  <cp:revision>336</cp:revision>
  <dcterms:created xsi:type="dcterms:W3CDTF">2024-03-12T11:56:28Z</dcterms:created>
  <dcterms:modified xsi:type="dcterms:W3CDTF">2024-03-22T19:59:14Z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2052-11.1.0.11719</vt:lpwstr>
  </property>
</Properties>
</file>